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76" r:id="rId3"/>
    <p:sldId id="268" r:id="rId4"/>
    <p:sldId id="269" r:id="rId5"/>
    <p:sldId id="258" r:id="rId6"/>
    <p:sldId id="260" r:id="rId7"/>
    <p:sldId id="264" r:id="rId8"/>
    <p:sldId id="261" r:id="rId9"/>
    <p:sldId id="277" r:id="rId10"/>
    <p:sldId id="278" r:id="rId11"/>
    <p:sldId id="279" r:id="rId12"/>
    <p:sldId id="280" r:id="rId13"/>
    <p:sldId id="281" r:id="rId14"/>
    <p:sldId id="262" r:id="rId15"/>
    <p:sldId id="271" r:id="rId16"/>
    <p:sldId id="272" r:id="rId17"/>
    <p:sldId id="273" r:id="rId18"/>
    <p:sldId id="274" r:id="rId19"/>
    <p:sldId id="275" r:id="rId20"/>
    <p:sldId id="256" r:id="rId21"/>
    <p:sldId id="25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7"/>
    <p:restoredTop sz="85642" autoAdjust="0"/>
  </p:normalViewPr>
  <p:slideViewPr>
    <p:cSldViewPr snapToGrid="0">
      <p:cViewPr>
        <p:scale>
          <a:sx n="114" d="100"/>
          <a:sy n="114" d="100"/>
        </p:scale>
        <p:origin x="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379A7-7B74-4417-B08E-3978F0BD214D}" type="datetimeFigureOut">
              <a:rPr lang="en-US" smtClean="0"/>
              <a:t>9/14/17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FDE5A-1B81-459C-B29A-B159AACE939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s://de.wikipedia.org/wiki/Leibniz-Rechenzentrum" TargetMode="External"/></Relationships>
</file>

<file path=ppt/notesSlides/_rels/notesSlide4.xml.rels><?xml version="1.0" encoding="UTF-8" standalone="yes"?>
<Relationships xmlns="http://schemas.openxmlformats.org/package/2006/relationships"><Relationship Id="rId20" Type="http://schemas.openxmlformats.org/officeDocument/2006/relationships/hyperlink" Target="https://de.wikipedia.org/wiki/Europ%C3%A4ische_S%C3%BCdsternwarte" TargetMode="External"/><Relationship Id="rId21" Type="http://schemas.openxmlformats.org/officeDocument/2006/relationships/hyperlink" Target="https://de.wikipedia.org/wiki/Gesellschaft_f%C3%BCr_Anlagen-_und_Reaktorsicherheit" TargetMode="External"/><Relationship Id="rId22" Type="http://schemas.openxmlformats.org/officeDocument/2006/relationships/hyperlink" Target="https://de.wikipedia.org/wiki/Walther-Mei%C3%9Fner-Institut_f%C3%BCr_Tieftemperaturforschung" TargetMode="External"/><Relationship Id="rId23" Type="http://schemas.openxmlformats.org/officeDocument/2006/relationships/hyperlink" Target="https://de.wikipedia.org/wiki/Bayerische_Akademie_der_Wissenschaften" TargetMode="External"/><Relationship Id="rId24" Type="http://schemas.openxmlformats.org/officeDocument/2006/relationships/hyperlink" Target="https://de.wikipedia.org/wiki/Walter-Schottky-Institut" TargetMode="External"/><Relationship Id="rId25" Type="http://schemas.openxmlformats.org/officeDocument/2006/relationships/hyperlink" Target="https://de.wikipedia.org/wiki/Halbleiter" TargetMode="External"/><Relationship Id="rId26" Type="http://schemas.openxmlformats.org/officeDocument/2006/relationships/hyperlink" Target="https://de.wikipedia.org/wiki/Bayerisches_Zentrum_f%C3%BCr_Angewandte_Energieforschung" TargetMode="External"/><Relationship Id="rId27" Type="http://schemas.openxmlformats.org/officeDocument/2006/relationships/hyperlink" Target="https://de.wikipedia.org/wiki/Deutsche_Forschungsanstalt_f%C3%BCr_Lebensmittelchemie" TargetMode="External"/><Relationship Id="rId28" Type="http://schemas.openxmlformats.org/officeDocument/2006/relationships/hyperlink" Target="https://de.wikipedia.org/wiki/European_Fusion_Development_Agreement" TargetMode="External"/><Relationship Id="rId29" Type="http://schemas.openxmlformats.org/officeDocument/2006/relationships/hyperlink" Target="https://de.wikipedia.org/wiki/ITER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s://de.wikipedia.org/wiki/Max-Planck-Institut_f%C3%BCr_Plasmaphysik" TargetMode="External"/><Relationship Id="rId4" Type="http://schemas.openxmlformats.org/officeDocument/2006/relationships/hyperlink" Target="https://de.wikipedia.org/wiki/Forschungsreaktor_M%C3%BCnchen" TargetMode="External"/><Relationship Id="rId5" Type="http://schemas.openxmlformats.org/officeDocument/2006/relationships/hyperlink" Target="https://de.wikipedia.org/wiki/Forschungs-Neutronenquelle_Heinz_Maier-Leibnitz" TargetMode="External"/><Relationship Id="rId30" Type="http://schemas.openxmlformats.org/officeDocument/2006/relationships/hyperlink" Target="https://de.wikipedia.org/wiki/Exzellenzinitiative" TargetMode="External"/><Relationship Id="rId31" Type="http://schemas.openxmlformats.org/officeDocument/2006/relationships/hyperlink" Target="https://de.wikipedia.org/wiki/General_Electric" TargetMode="External"/><Relationship Id="rId32" Type="http://schemas.openxmlformats.org/officeDocument/2006/relationships/hyperlink" Target="https://de.wikipedia.org/wiki/Speicherbibliothek_Garching" TargetMode="External"/><Relationship Id="rId9" Type="http://schemas.openxmlformats.org/officeDocument/2006/relationships/hyperlink" Target="https://de.wikipedia.org/wiki/Chemie" TargetMode="External"/><Relationship Id="rId6" Type="http://schemas.openxmlformats.org/officeDocument/2006/relationships/hyperlink" Target="https://de.wikipedia.org/wiki/Maschinenwesen" TargetMode="External"/><Relationship Id="rId7" Type="http://schemas.openxmlformats.org/officeDocument/2006/relationships/hyperlink" Target="https://de.wikipedia.org/wiki/Mathematik" TargetMode="External"/><Relationship Id="rId8" Type="http://schemas.openxmlformats.org/officeDocument/2006/relationships/hyperlink" Target="https://de.wikipedia.org/wiki/Informatik" TargetMode="External"/><Relationship Id="rId33" Type="http://schemas.openxmlformats.org/officeDocument/2006/relationships/hyperlink" Target="https://de.wikipedia.org/wiki/Bayerische_Staatsbibliothek" TargetMode="External"/><Relationship Id="rId10" Type="http://schemas.openxmlformats.org/officeDocument/2006/relationships/hyperlink" Target="https://de.wikipedia.org/wiki/Physik" TargetMode="External"/><Relationship Id="rId11" Type="http://schemas.openxmlformats.org/officeDocument/2006/relationships/hyperlink" Target="https://de.wikipedia.org/wiki/Medizintechnik" TargetMode="External"/><Relationship Id="rId12" Type="http://schemas.openxmlformats.org/officeDocument/2006/relationships/hyperlink" Target="https://de.wikipedia.org/wiki/Technische_Universit%C3%A4t_M%C3%BCnchen" TargetMode="External"/><Relationship Id="rId13" Type="http://schemas.openxmlformats.org/officeDocument/2006/relationships/hyperlink" Target="https://de.wikipedia.org/wiki/Ludwig-Maximilians-Universit%C3%A4t" TargetMode="External"/><Relationship Id="rId14" Type="http://schemas.openxmlformats.org/officeDocument/2006/relationships/hyperlink" Target="https://de.wikipedia.org/wiki/Teilchenbeschleuniger" TargetMode="External"/><Relationship Id="rId15" Type="http://schemas.openxmlformats.org/officeDocument/2006/relationships/hyperlink" Target="https://de.wikipedia.org/wiki/Max-Planck-Institut_f%C3%BCr_Astrophysik" TargetMode="External"/><Relationship Id="rId16" Type="http://schemas.openxmlformats.org/officeDocument/2006/relationships/hyperlink" Target="https://de.wikipedia.org/wiki/Max-Planck-Institut_f%C3%BCr_extraterrestrische_Physik" TargetMode="External"/><Relationship Id="rId17" Type="http://schemas.openxmlformats.org/officeDocument/2006/relationships/hyperlink" Target="https://de.wikipedia.org/wiki/Max-Planck-Institut_f%C3%BCr_Quantenoptik" TargetMode="External"/><Relationship Id="rId18" Type="http://schemas.openxmlformats.org/officeDocument/2006/relationships/hyperlink" Target="https://de.wikipedia.org/wiki/Max-Planck-Gesellschaft" TargetMode="External"/><Relationship Id="rId19" Type="http://schemas.openxmlformats.org/officeDocument/2006/relationships/hyperlink" Target="https://de.wikipedia.org/wiki/Garching_bei_M%C3%BCnchen#cite_note-12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C2AA8447-3D64-3C4E-8913-C198DA855BF7}" type="slidenum">
              <a:rPr lang="en-US" smtClean="0">
                <a:latin typeface="Arial" charset="0"/>
              </a:rPr>
              <a:pPr>
                <a:defRPr/>
              </a:pPr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de-DE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44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Denmark’s total</a:t>
            </a:r>
            <a:r>
              <a:rPr lang="en-GB" baseline="0" dirty="0" smtClean="0"/>
              <a:t> energy was about 4GW when I checked this one: https://</a:t>
            </a:r>
            <a:r>
              <a:rPr lang="en-GB" baseline="0" dirty="0" err="1" smtClean="0"/>
              <a:t>www.electricitymap.org</a:t>
            </a:r>
            <a:r>
              <a:rPr lang="en-GB" baseline="0" dirty="0" smtClean="0"/>
              <a:t>/?wind=</a:t>
            </a:r>
            <a:r>
              <a:rPr lang="en-GB" baseline="0" dirty="0" err="1" smtClean="0"/>
              <a:t>false&amp;solar</a:t>
            </a:r>
            <a:r>
              <a:rPr lang="en-GB" baseline="0" dirty="0" smtClean="0"/>
              <a:t>=</a:t>
            </a:r>
            <a:r>
              <a:rPr lang="en-GB" baseline="0" dirty="0" err="1" smtClean="0"/>
              <a:t>false&amp;page</a:t>
            </a:r>
            <a:r>
              <a:rPr lang="en-GB" baseline="0" dirty="0" smtClean="0"/>
              <a:t>=</a:t>
            </a:r>
            <a:r>
              <a:rPr lang="en-GB" baseline="0" dirty="0" err="1" smtClean="0"/>
              <a:t>country&amp;countryCode</a:t>
            </a:r>
            <a:r>
              <a:rPr lang="en-GB" baseline="0" dirty="0" smtClean="0"/>
              <a:t>=DK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5A-1B81-459C-B29A-B159AACE93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29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 example</a:t>
            </a:r>
            <a:r>
              <a:rPr lang="en-GB" baseline="0" dirty="0" smtClean="0"/>
              <a:t> of a service where the perceived value exceeds the costs with sufficient margin to make complex networked service sustainable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5A-1B81-459C-B29A-B159AACE93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51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5A-1B81-459C-B29A-B159AACE93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29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Webpage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preliminary</a:t>
            </a:r>
            <a:r>
              <a:rPr lang="en-US" baseline="0" dirty="0" smtClean="0"/>
              <a:t> so far and will be filled with more information in the next weeks.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r>
              <a:rPr lang="de-DE" dirty="0" err="1" smtClean="0"/>
              <a:t>Dont</a:t>
            </a:r>
            <a:r>
              <a:rPr lang="de-DE" dirty="0" smtClean="0"/>
              <a:t> </a:t>
            </a:r>
            <a:r>
              <a:rPr lang="de-DE" dirty="0" err="1" smtClean="0"/>
              <a:t>want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hold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dinner</a:t>
            </a: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5A-1B81-459C-B29A-B159AACE93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4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5A-1B81-459C-B29A-B159AACE93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LRZ</a:t>
            </a:r>
            <a:r>
              <a:rPr lang="de-DE" baseline="0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bavaraian</a:t>
            </a:r>
            <a:r>
              <a:rPr lang="de-DE" dirty="0" smtClean="0"/>
              <a:t> </a:t>
            </a:r>
            <a:r>
              <a:rPr lang="de-DE" dirty="0" err="1" smtClean="0"/>
              <a:t>academy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science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IT </a:t>
            </a:r>
            <a:r>
              <a:rPr lang="de-DE" baseline="0" dirty="0" err="1" smtClean="0"/>
              <a:t>service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provider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munich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universities</a:t>
            </a:r>
            <a:r>
              <a:rPr lang="de-DE" baseline="0" dirty="0" smtClean="0"/>
              <a:t> LMU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TUM</a:t>
            </a:r>
          </a:p>
          <a:p>
            <a:endParaRPr lang="de-DE" baseline="0" dirty="0" smtClean="0"/>
          </a:p>
          <a:p>
            <a:r>
              <a:rPr lang="de-DE" baseline="0" dirty="0" smtClean="0"/>
              <a:t>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north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munich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inbetween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airport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downtown</a:t>
            </a:r>
            <a:endParaRPr lang="de-DE" dirty="0" smtClean="0"/>
          </a:p>
          <a:p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Im Mai 2006 wurde der Umzug des </a:t>
            </a:r>
            <a:r>
              <a:rPr lang="de-DE" dirty="0" smtClean="0">
                <a:hlinkClick r:id="rId3" tooltip="Leibniz-Rechenzentrum"/>
              </a:rPr>
              <a:t>Leibniz-Rechenzentrums</a:t>
            </a:r>
            <a:r>
              <a:rPr lang="de-DE" dirty="0" smtClean="0"/>
              <a:t> von der Innenstadt Münchens nach Garching abgeschlossen. Dort ist in einem technologisch einzigartig innovativen Technikgebäude mit Hochleistungsklimatisierung eines der weltweit leistungsfähigsten Rechenzentren inklusive der Netzinfrastruktur für den Hochschulstandort München installiert.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5A-1B81-459C-B29A-B159AACE93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2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Research Campus Garching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North </a:t>
            </a:r>
            <a:r>
              <a:rPr lang="de-DE" dirty="0" err="1" smtClean="0"/>
              <a:t>of</a:t>
            </a:r>
            <a:r>
              <a:rPr lang="de-DE" dirty="0" smtClean="0"/>
              <a:t> Munich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ESO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MPI – </a:t>
            </a:r>
            <a:r>
              <a:rPr lang="de-DE" dirty="0" err="1" smtClean="0"/>
              <a:t>quantum</a:t>
            </a:r>
            <a:r>
              <a:rPr lang="de-DE" dirty="0" smtClean="0"/>
              <a:t> </a:t>
            </a:r>
            <a:r>
              <a:rPr lang="de-DE" dirty="0" err="1" smtClean="0"/>
              <a:t>Optics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Technical University Munich (ISMAR</a:t>
            </a:r>
            <a:r>
              <a:rPr lang="de-DE" baseline="0" dirty="0" smtClean="0"/>
              <a:t> 2014)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Im Nordosten Garchings befindet sich der Ortsteil </a:t>
            </a:r>
            <a:r>
              <a:rPr lang="de-DE" i="1" dirty="0" smtClean="0"/>
              <a:t>Hochschul- und Forschungszentrum</a:t>
            </a:r>
            <a:r>
              <a:rPr lang="de-DE" dirty="0" smtClean="0"/>
              <a:t>, in dem viele universitäre und außeruniversitäre Forschungseinrichtungen angesiedelt sind. Die Keimzelle dieses Geländes bildeten 1957 der erste deutsche Forschungsreaktor FRM-I und 1960 das </a:t>
            </a:r>
            <a:r>
              <a:rPr lang="de-DE" dirty="0" smtClean="0">
                <a:hlinkClick r:id="rId3" tooltip="Max-Planck-Institut für Plasmaphysik"/>
              </a:rPr>
              <a:t>Max-Planck-Institut für Plasmaphysik</a:t>
            </a:r>
            <a:r>
              <a:rPr lang="de-DE" dirty="0" smtClean="0"/>
              <a:t>. Zurzeit sind auf dem Forschungsgelände etwa 13.000 Studenten und 6.000 Angestellte beschäftigt.</a:t>
            </a:r>
          </a:p>
          <a:p>
            <a:r>
              <a:rPr lang="de-DE" dirty="0" smtClean="0"/>
              <a:t>Neben dem </a:t>
            </a:r>
            <a:r>
              <a:rPr lang="de-DE" dirty="0" smtClean="0">
                <a:hlinkClick r:id="rId4" tooltip="Forschungsreaktor München"/>
              </a:rPr>
              <a:t>Forschungsreaktor München</a:t>
            </a:r>
            <a:r>
              <a:rPr lang="de-DE" dirty="0" smtClean="0"/>
              <a:t> (in Betrieb 1957–2000) sowie dem Nachfolger, die </a:t>
            </a:r>
            <a:r>
              <a:rPr lang="de-DE" dirty="0" smtClean="0">
                <a:hlinkClick r:id="rId5" tooltip="Forschungs-Neutronenquelle Heinz Maier-Leibnitz"/>
              </a:rPr>
              <a:t>Forschungs-Neutronenquelle Heinz Maier-Leibnitz</a:t>
            </a:r>
            <a:r>
              <a:rPr lang="de-DE" dirty="0" smtClean="0"/>
              <a:t> (in Betrieb seit 2004) befinden sich hier die Fakultäten für </a:t>
            </a:r>
            <a:r>
              <a:rPr lang="de-DE" dirty="0" smtClean="0">
                <a:hlinkClick r:id="rId6" tooltip="Maschinenwesen"/>
              </a:rPr>
              <a:t>Maschinenwesen</a:t>
            </a:r>
            <a:r>
              <a:rPr lang="de-DE" dirty="0" smtClean="0"/>
              <a:t>, </a:t>
            </a:r>
            <a:r>
              <a:rPr lang="de-DE" dirty="0" smtClean="0">
                <a:hlinkClick r:id="rId7" tooltip="Mathematik"/>
              </a:rPr>
              <a:t>Mathematik</a:t>
            </a:r>
            <a:r>
              <a:rPr lang="de-DE" dirty="0" smtClean="0"/>
              <a:t>, </a:t>
            </a:r>
            <a:r>
              <a:rPr lang="de-DE" dirty="0" smtClean="0">
                <a:hlinkClick r:id="rId8" tooltip="Informatik"/>
              </a:rPr>
              <a:t>Informatik</a:t>
            </a:r>
            <a:r>
              <a:rPr lang="de-DE" dirty="0" smtClean="0"/>
              <a:t>, </a:t>
            </a:r>
            <a:r>
              <a:rPr lang="de-DE" dirty="0" smtClean="0">
                <a:hlinkClick r:id="rId9" tooltip="Chemie"/>
              </a:rPr>
              <a:t>Chemie</a:t>
            </a:r>
            <a:r>
              <a:rPr lang="de-DE" dirty="0" smtClean="0"/>
              <a:t>, </a:t>
            </a:r>
            <a:r>
              <a:rPr lang="de-DE" dirty="0" smtClean="0">
                <a:hlinkClick r:id="rId10" tooltip="Physik"/>
              </a:rPr>
              <a:t>Physik</a:t>
            </a:r>
            <a:r>
              <a:rPr lang="de-DE" dirty="0" smtClean="0"/>
              <a:t> und das Institut für </a:t>
            </a:r>
            <a:r>
              <a:rPr lang="de-DE" dirty="0" smtClean="0">
                <a:hlinkClick r:id="rId11" tooltip="Medizintechnik"/>
              </a:rPr>
              <a:t>Medizintechnik</a:t>
            </a:r>
            <a:r>
              <a:rPr lang="de-DE" dirty="0" smtClean="0"/>
              <a:t> der </a:t>
            </a:r>
            <a:r>
              <a:rPr lang="de-DE" dirty="0" smtClean="0">
                <a:hlinkClick r:id="rId12" tooltip="Technische Universität München"/>
              </a:rPr>
              <a:t>Technischen Universität München</a:t>
            </a:r>
            <a:r>
              <a:rPr lang="de-DE" dirty="0" smtClean="0"/>
              <a:t> (TUM) sowie einige Lehrstühle der Sektion Physik der </a:t>
            </a:r>
            <a:r>
              <a:rPr lang="de-DE" dirty="0" smtClean="0">
                <a:hlinkClick r:id="rId13" tooltip="Ludwig-Maximilians-Universität"/>
              </a:rPr>
              <a:t>Ludwig-Maximilians-Universität</a:t>
            </a:r>
            <a:r>
              <a:rPr lang="de-DE" dirty="0" smtClean="0"/>
              <a:t> (LMU). Beide Universitäten betreiben hier zusammen einen </a:t>
            </a:r>
            <a:r>
              <a:rPr lang="de-DE" dirty="0" smtClean="0">
                <a:hlinkClick r:id="rId14" tooltip="Teilchenbeschleuniger"/>
              </a:rPr>
              <a:t>Teilchenbeschleuniger</a:t>
            </a:r>
            <a:r>
              <a:rPr lang="de-DE" dirty="0" smtClean="0"/>
              <a:t>.</a:t>
            </a:r>
          </a:p>
          <a:p>
            <a:r>
              <a:rPr lang="de-DE" dirty="0" smtClean="0"/>
              <a:t>Ferner finden sich hier die </a:t>
            </a:r>
            <a:r>
              <a:rPr lang="de-DE" dirty="0" smtClean="0">
                <a:hlinkClick r:id="rId15" tooltip="Max-Planck-Institut für Astrophysik"/>
              </a:rPr>
              <a:t>Max-Planck-Institute für Astrophysik</a:t>
            </a:r>
            <a:r>
              <a:rPr lang="de-DE" dirty="0" smtClean="0"/>
              <a:t>, für </a:t>
            </a:r>
            <a:r>
              <a:rPr lang="de-DE" dirty="0" smtClean="0">
                <a:hlinkClick r:id="rId16" tooltip="Max-Planck-Institut für extraterrestrische Physik"/>
              </a:rPr>
              <a:t>Extraterrestrische Physik</a:t>
            </a:r>
            <a:r>
              <a:rPr lang="de-DE" dirty="0" smtClean="0"/>
              <a:t>, für </a:t>
            </a:r>
            <a:r>
              <a:rPr lang="de-DE" dirty="0" smtClean="0">
                <a:hlinkClick r:id="rId3" tooltip="Max-Planck-Institut für Plasmaphysik"/>
              </a:rPr>
              <a:t>Plasmaphysik</a:t>
            </a:r>
            <a:r>
              <a:rPr lang="de-DE" dirty="0" smtClean="0"/>
              <a:t> sowie für </a:t>
            </a:r>
            <a:r>
              <a:rPr lang="de-DE" dirty="0" smtClean="0">
                <a:hlinkClick r:id="rId17" tooltip="Max-Planck-Institut für Quantenoptik"/>
              </a:rPr>
              <a:t>Quantenoptik</a:t>
            </a:r>
            <a:r>
              <a:rPr lang="de-DE" dirty="0" smtClean="0"/>
              <a:t>. Garching ist weiterhin "Korporativ Förderndes Mitglied" der </a:t>
            </a:r>
            <a:r>
              <a:rPr lang="de-DE" dirty="0" smtClean="0">
                <a:hlinkClick r:id="rId18" tooltip="Max-Planck-Gesellschaft"/>
              </a:rPr>
              <a:t>Max-Planck-Gesellschaft</a:t>
            </a:r>
            <a:r>
              <a:rPr lang="de-DE" dirty="0" smtClean="0"/>
              <a:t>.</a:t>
            </a:r>
            <a:r>
              <a:rPr lang="de-DE" baseline="30000" dirty="0" smtClean="0">
                <a:hlinkClick r:id="rId19"/>
              </a:rPr>
              <a:t>[12]</a:t>
            </a:r>
            <a:endParaRPr lang="de-DE" dirty="0" smtClean="0"/>
          </a:p>
          <a:p>
            <a:r>
              <a:rPr lang="de-DE" dirty="0" smtClean="0"/>
              <a:t>Hinzu kommen außerdem die </a:t>
            </a:r>
            <a:r>
              <a:rPr lang="de-DE" dirty="0" smtClean="0">
                <a:hlinkClick r:id="rId20" tooltip="Europäische Südsternwarte"/>
              </a:rPr>
              <a:t>Europäische Südsternwarte</a:t>
            </a:r>
            <a:r>
              <a:rPr lang="de-DE" dirty="0" smtClean="0"/>
              <a:t> (ESO), die </a:t>
            </a:r>
            <a:r>
              <a:rPr lang="de-DE" dirty="0" smtClean="0">
                <a:hlinkClick r:id="rId21" tooltip="Gesellschaft für Anlagen- und Reaktorsicherheit"/>
              </a:rPr>
              <a:t>Gesellschaft für Anlagen- und Reaktorsicherheit</a:t>
            </a:r>
            <a:r>
              <a:rPr lang="de-DE" dirty="0" smtClean="0"/>
              <a:t> (GRS), das Institut für Sicherheitstechnologie (</a:t>
            </a:r>
            <a:r>
              <a:rPr lang="de-DE" dirty="0" err="1" smtClean="0"/>
              <a:t>ISTec</a:t>
            </a:r>
            <a:r>
              <a:rPr lang="de-DE" dirty="0" smtClean="0"/>
              <a:t>), das </a:t>
            </a:r>
            <a:r>
              <a:rPr lang="de-DE" dirty="0" smtClean="0">
                <a:hlinkClick r:id="rId22" tooltip="Walther-Meißner-Institut für Tieftemperaturforschung"/>
              </a:rPr>
              <a:t>Walther-Meißner-Institut für Tieftemperaturforschung</a:t>
            </a:r>
            <a:r>
              <a:rPr lang="de-DE" dirty="0" smtClean="0"/>
              <a:t> (WMI) der </a:t>
            </a:r>
            <a:r>
              <a:rPr lang="de-DE" dirty="0" smtClean="0">
                <a:hlinkClick r:id="rId23" tooltip="Bayerische Akademie der Wissenschaften"/>
              </a:rPr>
              <a:t>Bayerischen Akademie der Wissenschaften</a:t>
            </a:r>
            <a:r>
              <a:rPr lang="de-DE" dirty="0" smtClean="0"/>
              <a:t>, das </a:t>
            </a:r>
            <a:r>
              <a:rPr lang="de-DE" dirty="0" smtClean="0">
                <a:hlinkClick r:id="rId24" tooltip="Walter-Schottky-Institut"/>
              </a:rPr>
              <a:t>Walter-</a:t>
            </a:r>
            <a:r>
              <a:rPr lang="de-DE" dirty="0" err="1" smtClean="0">
                <a:hlinkClick r:id="rId24" tooltip="Walter-Schottky-Institut"/>
              </a:rPr>
              <a:t>Schottky</a:t>
            </a:r>
            <a:r>
              <a:rPr lang="de-DE" dirty="0" smtClean="0">
                <a:hlinkClick r:id="rId24" tooltip="Walter-Schottky-Institut"/>
              </a:rPr>
              <a:t>-Institut</a:t>
            </a:r>
            <a:r>
              <a:rPr lang="de-DE" dirty="0" smtClean="0"/>
              <a:t> (WSI) für </a:t>
            </a:r>
            <a:r>
              <a:rPr lang="de-DE" dirty="0" smtClean="0">
                <a:hlinkClick r:id="rId25" tooltip="Halbleiter"/>
              </a:rPr>
              <a:t>Halbleiterphysik</a:t>
            </a:r>
            <a:r>
              <a:rPr lang="de-DE" dirty="0" smtClean="0"/>
              <a:t>, das </a:t>
            </a:r>
            <a:r>
              <a:rPr lang="de-DE" dirty="0" smtClean="0">
                <a:hlinkClick r:id="rId26" tooltip="Bayerisches Zentrum für Angewandte Energieforschung"/>
              </a:rPr>
              <a:t>Bayerische Zentrum für Angewandte Energieforschung</a:t>
            </a:r>
            <a:r>
              <a:rPr lang="de-DE" dirty="0" smtClean="0"/>
              <a:t> (ZAE Bayern), die </a:t>
            </a:r>
            <a:r>
              <a:rPr lang="de-DE" dirty="0" smtClean="0">
                <a:hlinkClick r:id="rId27" tooltip="Deutsche Forschungsanstalt für Lebensmittelchemie"/>
              </a:rPr>
              <a:t>Deutsche Forschungsanstalt für Lebensmittelchemie</a:t>
            </a:r>
            <a:r>
              <a:rPr lang="de-DE" dirty="0" smtClean="0"/>
              <a:t> (bis 2010), eine Abteilung des </a:t>
            </a:r>
            <a:r>
              <a:rPr lang="de-DE" dirty="0" smtClean="0">
                <a:hlinkClick r:id="rId28" tooltip="European Fusion Development Agreement"/>
              </a:rPr>
              <a:t>European Fusion Development Agreement</a:t>
            </a:r>
            <a:r>
              <a:rPr lang="de-DE" dirty="0" smtClean="0"/>
              <a:t> (EFDA) sowie bis Ende 2006 die europäische Abteilung des Kernfusionsreaktors </a:t>
            </a:r>
            <a:r>
              <a:rPr lang="de-DE" dirty="0" smtClean="0">
                <a:hlinkClick r:id="rId29" tooltip="ITER"/>
              </a:rPr>
              <a:t>ITER</a:t>
            </a:r>
            <a:r>
              <a:rPr lang="de-DE" dirty="0" smtClean="0"/>
              <a:t>.</a:t>
            </a:r>
          </a:p>
          <a:p>
            <a:r>
              <a:rPr lang="de-DE" dirty="0" smtClean="0"/>
              <a:t>Auch die beiden </a:t>
            </a:r>
            <a:r>
              <a:rPr lang="de-DE" dirty="0" smtClean="0">
                <a:hlinkClick r:id="rId30" tooltip="Exzellenzinitiative"/>
              </a:rPr>
              <a:t>Exzellenzcluster</a:t>
            </a:r>
            <a:r>
              <a:rPr lang="de-DE" dirty="0" smtClean="0"/>
              <a:t> „</a:t>
            </a:r>
            <a:r>
              <a:rPr lang="de-DE" dirty="0" err="1" smtClean="0"/>
              <a:t>Cognition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Technical Systems“ und „Origin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Universe</a:t>
            </a:r>
            <a:r>
              <a:rPr lang="de-DE" dirty="0" smtClean="0"/>
              <a:t>“, an denen die TU München beteiligt ist, haben ihren Sitz auf dem Garchinger Forschungsgelände.</a:t>
            </a:r>
          </a:p>
          <a:p>
            <a:r>
              <a:rPr lang="de-DE" dirty="0" smtClean="0"/>
              <a:t>Am 28. Juni 2004 eröffnete </a:t>
            </a:r>
            <a:r>
              <a:rPr lang="de-DE" dirty="0" smtClean="0">
                <a:hlinkClick r:id="rId31" tooltip="General Electric"/>
              </a:rPr>
              <a:t>General </a:t>
            </a:r>
            <a:r>
              <a:rPr lang="de-DE" dirty="0" err="1" smtClean="0">
                <a:hlinkClick r:id="rId31" tooltip="General Electric"/>
              </a:rPr>
              <a:t>Electric</a:t>
            </a:r>
            <a:r>
              <a:rPr lang="de-DE" dirty="0" smtClean="0"/>
              <a:t> sein europäisches Forschungszentrum in Garching. Dort sind derzeit 120 Forscher beschäftigt. Schwerpunktaktivitäten sind erneuerbare Energien, Energietechnik, Turbomaschinen, Verbundwerkstoffe, Instrumente und Kontrollsysteme, sowie Medizintechnik.</a:t>
            </a:r>
          </a:p>
          <a:p>
            <a:r>
              <a:rPr lang="de-DE" dirty="0" smtClean="0"/>
              <a:t>Am Rand des Forschungsgeländes steht eine </a:t>
            </a:r>
            <a:r>
              <a:rPr lang="de-DE" dirty="0" smtClean="0">
                <a:hlinkClick r:id="rId32" tooltip="Speicherbibliothek Garching"/>
              </a:rPr>
              <a:t>Speicherbibliothek</a:t>
            </a:r>
            <a:r>
              <a:rPr lang="de-DE" dirty="0" smtClean="0"/>
              <a:t> der </a:t>
            </a:r>
            <a:r>
              <a:rPr lang="de-DE" dirty="0" smtClean="0">
                <a:hlinkClick r:id="rId33" tooltip="Bayerische Staatsbibliothek"/>
              </a:rPr>
              <a:t>Bayerischen Staatsbibliothek</a:t>
            </a:r>
            <a:r>
              <a:rPr lang="de-DE" dirty="0" smtClean="0"/>
              <a:t>.</a:t>
            </a:r>
          </a:p>
          <a:p>
            <a:r>
              <a:rPr lang="de-DE" dirty="0" smtClean="0"/>
              <a:t>Atmosphärisch zeichnet sich der Campus durch die Isolation der einzelnen Fakultätsgebäude, den Mangel an Einkaufsgelegenheiten und die Nutzung des Innenbereichs als Pendlerparkplatz aus.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5A-1B81-459C-B29A-B159AACE93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13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Compute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hosting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infrastructure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endParaRPr lang="de-DE" baseline="0" dirty="0" smtClean="0"/>
          </a:p>
          <a:p>
            <a:r>
              <a:rPr lang="de-DE" baseline="0" dirty="0" err="1" smtClean="0"/>
              <a:t>Actual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supercomuter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lrz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known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5A-1B81-459C-B29A-B159AACE93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0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SuperMUC</a:t>
            </a:r>
            <a:r>
              <a:rPr lang="en-US" b="1" dirty="0" smtClean="0"/>
              <a:t> </a:t>
            </a:r>
            <a:r>
              <a:rPr lang="en-US" b="1" dirty="0" err="1" smtClean="0"/>
              <a:t>Petascale</a:t>
            </a:r>
            <a:r>
              <a:rPr lang="en-US" b="1" dirty="0" smtClean="0"/>
              <a:t> System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Cores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241,000 cores and a combined peak performance of the two installation phases of more than 6.8 Petaflop/s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Was 4th </a:t>
            </a:r>
            <a:r>
              <a:rPr lang="de-DE" dirty="0" err="1" smtClean="0"/>
              <a:t>fatstest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in 2012 </a:t>
            </a:r>
            <a:r>
              <a:rPr lang="de-DE" dirty="0" err="1" smtClean="0"/>
              <a:t>ww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fastest in </a:t>
            </a:r>
            <a:r>
              <a:rPr lang="de-DE" dirty="0" err="1" smtClean="0"/>
              <a:t>europe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upgraded</a:t>
            </a:r>
            <a:r>
              <a:rPr lang="de-DE" dirty="0" smtClean="0"/>
              <a:t> (</a:t>
            </a:r>
            <a:r>
              <a:rPr lang="de-DE" dirty="0" err="1" smtClean="0"/>
              <a:t>twice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performance</a:t>
            </a:r>
            <a:r>
              <a:rPr lang="de-DE" baseline="0" dirty="0" smtClean="0"/>
              <a:t> in 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5A-1B81-459C-B29A-B159AACE93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68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 altLang="de-DE">
              <a:ea typeface="ＭＳ Ｐゴシック" charset="-128"/>
            </a:endParaRPr>
          </a:p>
        </p:txBody>
      </p:sp>
      <p:sp>
        <p:nvSpPr>
          <p:cNvPr id="4608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3BF5C4D4-BB07-F244-9229-CC12A4C5419E}" type="slidenum">
              <a:rPr lang="de-DE" altLang="de-DE" sz="1200">
                <a:latin typeface="Arial" charset="0"/>
              </a:rPr>
              <a:pPr/>
              <a:t>8</a:t>
            </a:fld>
            <a:endParaRPr lang="de-DE" altLang="de-DE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7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B8FF013-904F-3C4B-A22A-B2A959677C17}" type="slidenum">
              <a:rPr lang="en-US" altLang="de-DE" sz="1200">
                <a:latin typeface="Arial" charset="0"/>
              </a:rPr>
              <a:pPr/>
              <a:t>9</a:t>
            </a:fld>
            <a:endParaRPr lang="en-US" altLang="de-DE" sz="1200">
              <a:latin typeface="Arial" charset="0"/>
            </a:endParaRPr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78487" cy="4605338"/>
          </a:xfr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309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Powerwall Installation</a:t>
            </a:r>
          </a:p>
          <a:p>
            <a:r>
              <a:rPr lang="de-DE" dirty="0" smtClean="0"/>
              <a:t>5-sided CAVE</a:t>
            </a:r>
          </a:p>
          <a:p>
            <a:r>
              <a:rPr lang="de-DE" dirty="0" smtClean="0"/>
              <a:t>Fair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installations</a:t>
            </a:r>
            <a:endParaRPr lang="de-DE" baseline="0" dirty="0" smtClean="0"/>
          </a:p>
          <a:p>
            <a:r>
              <a:rPr lang="de-DE" baseline="0" dirty="0" smtClean="0"/>
              <a:t>Research </a:t>
            </a:r>
            <a:r>
              <a:rPr lang="de-DE" baseline="0" dirty="0" err="1" smtClean="0"/>
              <a:t>projects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closely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together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LMU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TUM</a:t>
            </a:r>
          </a:p>
          <a:p>
            <a:r>
              <a:rPr lang="de-DE" baseline="0" dirty="0" err="1" smtClean="0"/>
              <a:t>And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involved</a:t>
            </a:r>
            <a:r>
              <a:rPr lang="de-DE" baseline="0" dirty="0" smtClean="0"/>
              <a:t> in a </a:t>
            </a:r>
            <a:r>
              <a:rPr lang="de-DE" baseline="0" dirty="0" err="1" smtClean="0"/>
              <a:t>variety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european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projects</a:t>
            </a:r>
            <a:endParaRPr lang="de-DE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FDE5A-1B81-459C-B29A-B159AACE93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1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wmf"/><Relationship Id="rId5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08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92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4038600" y="228600"/>
            <a:ext cx="4876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endParaRPr lang="de-DE" sz="3200" b="1">
              <a:solidFill>
                <a:srgbClr val="006C30"/>
              </a:solidFill>
              <a:cs typeface="+mn-cs"/>
            </a:endParaRPr>
          </a:p>
        </p:txBody>
      </p:sp>
      <p:pic>
        <p:nvPicPr>
          <p:cNvPr id="5" name="Grafik 9" descr="mnmLogoNeu-50grau.pdf.emf"/>
          <p:cNvPicPr>
            <a:picLocks noChangeAspect="1"/>
          </p:cNvPicPr>
          <p:nvPr userDrawn="1"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180975"/>
            <a:ext cx="3165475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 preferRelativeResize="0"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101600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2362200"/>
            <a:ext cx="6400800" cy="1295400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en-US" noProof="0" dirty="0" smtClean="0"/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" y="3886200"/>
            <a:ext cx="6400800" cy="2286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rgbClr val="006C30"/>
                </a:solidFill>
              </a:defRPr>
            </a:lvl1pPr>
          </a:lstStyle>
          <a:p>
            <a:pPr lvl="0"/>
            <a:endParaRPr lang="en-US" noProof="0" dirty="0" smtClean="0"/>
          </a:p>
        </p:txBody>
      </p:sp>
    </p:spTree>
    <p:extLst/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3443-9964-0C4C-B05A-10F8AC3B25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" y="838200"/>
            <a:ext cx="4419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19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C1483-145E-DF48-B8F1-0A46C02DAA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A810-1041-9F49-AEBD-AE02B09172B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B128-FA6A-3740-95B7-6AFDF4A8EEE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A47E4-DAB5-AE42-9195-9259833F91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B989C-CE46-F845-8228-EDE8BC1990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CF6C2-F7F4-2042-ABDF-F366AAE584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59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410200" cy="6413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76200" y="838200"/>
            <a:ext cx="8991600" cy="563880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531E5-2E87-BD44-AD70-8545350990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410200" cy="6413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6200" y="838200"/>
            <a:ext cx="4419600" cy="563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838200"/>
            <a:ext cx="4419600" cy="2743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4419600" cy="2743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975B-796B-194D-894C-C422F10C65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410200" cy="6413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6200" y="838200"/>
            <a:ext cx="4419600" cy="563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19600" cy="563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5EF9D-D43F-F441-9598-06784A6120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/>
          </p:cNvGraphicFramePr>
          <p:nvPr userDrawn="1"/>
        </p:nvGraphicFramePr>
        <p:xfrm>
          <a:off x="8078788" y="228600"/>
          <a:ext cx="896937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Visio" r:id="rId3" imgW="1688592" imgH="1840992" progId="">
                  <p:embed/>
                </p:oleObj>
              </mc:Choice>
              <mc:Fallback>
                <p:oleObj name="Visio" r:id="rId3" imgW="1688592" imgH="1840992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8788" y="228600"/>
                        <a:ext cx="896937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7" descr="BAdW_4c_300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33375"/>
            <a:ext cx="86201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03385" y="2286000"/>
            <a:ext cx="773723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Klicken Sie, um das Titelformat zu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quarter" idx="10"/>
          </p:nvPr>
        </p:nvSpPr>
        <p:spPr>
          <a:xfrm>
            <a:off x="703263" y="6248400"/>
            <a:ext cx="1898650" cy="457200"/>
          </a:xfrm>
        </p:spPr>
        <p:txBody>
          <a:bodyPr/>
          <a:lstStyle>
            <a:lvl1pPr>
              <a:defRPr smtClean="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42088" y="6248400"/>
            <a:ext cx="1898650" cy="457200"/>
          </a:xfr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4909373-C1E8-7C4D-92B1-2B6073315B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6477" y="228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844061" y="1752600"/>
            <a:ext cx="7737231" cy="411480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subtitle</a:t>
            </a:r>
            <a:r>
              <a:rPr lang="de-DE" dirty="0" smtClean="0"/>
              <a:t> style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16688"/>
            <a:ext cx="1184275" cy="344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17D82-B059-6443-A13D-3CC031D636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ne Spiegelstrich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en-US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3613E-96C5-0F4B-9B6A-8DDF3D0318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/>
  </p:cSld>
  <p:clrMapOvr>
    <a:masterClrMapping/>
  </p:clrMapOvr>
  <p:transition spd="med" advTm="10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248553" y="1556792"/>
            <a:ext cx="7266270" cy="431060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z="1200" smtClean="0"/>
              <a:t>D. Kranzlmüller</a:t>
            </a:r>
            <a:endParaRPr lang="de-DE" sz="120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6758880" y="65202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Black"/>
                <a:cs typeface="Arial Black"/>
              </a:defRPr>
            </a:lvl1pPr>
          </a:lstStyle>
          <a:p>
            <a:fld id="{FC51FD00-A5E7-2740-B1FF-C42AFF1C919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9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3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9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7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6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6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8" Type="http://schemas.openxmlformats.org/officeDocument/2006/relationships/image" Target="../media/image1.png"/><Relationship Id="rId19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7A5D0-3D87-4A02-BDCD-B5255A04758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5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D7D8D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de-DE">
              <a:cs typeface="+mn-cs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838200"/>
            <a:ext cx="8991600" cy="563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Hier klicken, um Master-Textformat zu bearbeiten.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0" y="0"/>
            <a:ext cx="9144000" cy="760413"/>
          </a:xfrm>
          <a:prstGeom prst="rect">
            <a:avLst/>
          </a:prstGeom>
          <a:solidFill>
            <a:srgbClr val="C6C7B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762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pic>
        <p:nvPicPr>
          <p:cNvPr id="1030" name="Picture 14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5875"/>
            <a:ext cx="14478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1" name="Grafik 9" descr="mnmLogoNeu-50grau.pdf.emf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6782"/>
          <a:stretch>
            <a:fillRect/>
          </a:stretch>
        </p:blipFill>
        <p:spPr bwMode="auto">
          <a:xfrm>
            <a:off x="15875" y="6591300"/>
            <a:ext cx="127158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1287463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D. Kranzlmüller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638800" y="6553200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566150" y="6553200"/>
            <a:ext cx="533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9132A318-DA03-C84E-B5BB-7054F27371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5" name="Picture 10"/>
          <p:cNvPicPr preferRelativeResize="0"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7620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2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</a:defRPr>
      </a:lvl9pPr>
    </p:titleStyle>
    <p:bodyStyle>
      <a:lvl1pPr marL="387350" indent="-387350" algn="l" rtl="0" eaLnBrk="0" fontAlgn="base" hangingPunct="0">
        <a:spcBef>
          <a:spcPct val="0"/>
        </a:spcBef>
        <a:spcAft>
          <a:spcPct val="0"/>
        </a:spcAft>
        <a:buClr>
          <a:srgbClr val="006C30"/>
        </a:buClr>
        <a:buSzPct val="80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58838" indent="-280988" algn="l" rtl="0" eaLnBrk="0" fontAlgn="base" hangingPunct="0"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336675" indent="184150" algn="l" rtl="0" eaLnBrk="0" fontAlgn="base" hangingPunct="0">
        <a:spcBef>
          <a:spcPct val="1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2568575" indent="-18415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Arial" charset="0"/>
          <a:ea typeface="ＭＳ Ｐゴシック" charset="0"/>
        </a:defRPr>
      </a:lvl4pPr>
      <a:lvl5pPr marL="2943225" indent="-18415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  <a:ea typeface="ＭＳ Ｐゴシック" charset="0"/>
        </a:defRPr>
      </a:lvl5pPr>
      <a:lvl6pPr marL="3400425" indent="-18415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</a:defRPr>
      </a:lvl6pPr>
      <a:lvl7pPr marL="3857625" indent="-18415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</a:defRPr>
      </a:lvl7pPr>
      <a:lvl8pPr marL="4314825" indent="-18415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</a:defRPr>
      </a:lvl8pPr>
      <a:lvl9pPr marL="4772025" indent="-18415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57199" y="2362200"/>
            <a:ext cx="7047571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Calibri" charset="0"/>
                <a:cs typeface="+mj-cs"/>
              </a:rPr>
              <a:t>Towards sustainable </a:t>
            </a:r>
            <a:r>
              <a:rPr lang="en-US" sz="3600" dirty="0" err="1" smtClean="0">
                <a:latin typeface="Calibri" charset="0"/>
                <a:cs typeface="+mj-cs"/>
              </a:rPr>
              <a:t>exascale</a:t>
            </a:r>
            <a:r>
              <a:rPr lang="en-US" sz="3600" dirty="0" smtClean="0">
                <a:latin typeface="Calibri" charset="0"/>
                <a:cs typeface="+mj-cs"/>
              </a:rPr>
              <a:t/>
            </a:r>
            <a:br>
              <a:rPr lang="en-US" sz="3600" dirty="0" smtClean="0">
                <a:latin typeface="Calibri" charset="0"/>
                <a:cs typeface="+mj-cs"/>
              </a:rPr>
            </a:br>
            <a:r>
              <a:rPr lang="en-US" sz="3600" dirty="0" smtClean="0">
                <a:latin typeface="Calibri" charset="0"/>
                <a:cs typeface="+mj-cs"/>
              </a:rPr>
              <a:t>environmental computing services</a:t>
            </a:r>
            <a:endParaRPr lang="en-US" sz="1600" dirty="0">
              <a:latin typeface="Calibri" charset="0"/>
              <a:cs typeface="+mj-cs"/>
            </a:endParaRP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de-DE" dirty="0">
                <a:latin typeface="Calibri" charset="0"/>
                <a:cs typeface="+mn-cs"/>
              </a:rPr>
              <a:t>Dieter Kranzlmüller</a:t>
            </a:r>
            <a:br>
              <a:rPr lang="de-DE" dirty="0">
                <a:latin typeface="Calibri" charset="0"/>
                <a:cs typeface="+mn-cs"/>
              </a:rPr>
            </a:br>
            <a:endParaRPr lang="de-DE" dirty="0">
              <a:latin typeface="Calibri" charset="0"/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de-DE" dirty="0" err="1">
                <a:latin typeface="Calibri" charset="0"/>
                <a:cs typeface="+mn-cs"/>
              </a:rPr>
              <a:t>Munich</a:t>
            </a:r>
            <a:r>
              <a:rPr lang="de-DE" dirty="0">
                <a:latin typeface="Calibri" charset="0"/>
                <a:cs typeface="+mn-cs"/>
              </a:rPr>
              <a:t> Network Management Team</a:t>
            </a:r>
          </a:p>
          <a:p>
            <a:pPr eaLnBrk="1" hangingPunct="1">
              <a:buFont typeface="Wingdings" charset="0"/>
              <a:buNone/>
              <a:defRPr/>
            </a:pPr>
            <a:r>
              <a:rPr lang="de-DE" dirty="0">
                <a:latin typeface="Calibri" charset="0"/>
                <a:cs typeface="+mn-cs"/>
              </a:rPr>
              <a:t>Ludwig-Maximilians-Universität München (LMU) &amp;</a:t>
            </a:r>
          </a:p>
          <a:p>
            <a:pPr eaLnBrk="1" hangingPunct="1">
              <a:spcBef>
                <a:spcPts val="600"/>
              </a:spcBef>
              <a:buFont typeface="Wingdings" charset="0"/>
              <a:buNone/>
              <a:defRPr/>
            </a:pPr>
            <a:r>
              <a:rPr lang="de-DE" dirty="0" smtClean="0">
                <a:latin typeface="Calibri" charset="0"/>
                <a:cs typeface="+mn-cs"/>
              </a:rPr>
              <a:t>Leibniz </a:t>
            </a:r>
            <a:r>
              <a:rPr lang="de-DE" dirty="0" err="1" smtClean="0">
                <a:latin typeface="Calibri" charset="0"/>
                <a:cs typeface="+mn-cs"/>
              </a:rPr>
              <a:t>Supercomputing</a:t>
            </a:r>
            <a:r>
              <a:rPr lang="de-DE" dirty="0" smtClean="0">
                <a:latin typeface="Calibri" charset="0"/>
                <a:cs typeface="+mn-cs"/>
              </a:rPr>
              <a:t> </a:t>
            </a:r>
            <a:r>
              <a:rPr lang="de-DE" dirty="0" err="1" smtClean="0">
                <a:latin typeface="Calibri" charset="0"/>
                <a:cs typeface="+mn-cs"/>
              </a:rPr>
              <a:t>Centre</a:t>
            </a:r>
            <a:r>
              <a:rPr lang="de-DE" dirty="0" smtClean="0">
                <a:latin typeface="Calibri" charset="0"/>
                <a:cs typeface="+mn-cs"/>
              </a:rPr>
              <a:t> (LRZ)</a:t>
            </a:r>
            <a:br>
              <a:rPr lang="de-DE" dirty="0" smtClean="0">
                <a:latin typeface="Calibri" charset="0"/>
                <a:cs typeface="+mn-cs"/>
              </a:rPr>
            </a:br>
            <a:r>
              <a:rPr lang="de-DE" dirty="0" err="1" smtClean="0">
                <a:latin typeface="Calibri" charset="0"/>
                <a:cs typeface="+mn-cs"/>
              </a:rPr>
              <a:t>of</a:t>
            </a:r>
            <a:r>
              <a:rPr lang="de-DE" dirty="0" smtClean="0">
                <a:latin typeface="Calibri" charset="0"/>
                <a:cs typeface="+mn-cs"/>
              </a:rPr>
              <a:t> </a:t>
            </a:r>
            <a:r>
              <a:rPr lang="de-DE" dirty="0" err="1" smtClean="0">
                <a:latin typeface="Calibri" charset="0"/>
                <a:cs typeface="+mn-cs"/>
              </a:rPr>
              <a:t>the</a:t>
            </a:r>
            <a:r>
              <a:rPr lang="de-DE" dirty="0" smtClean="0">
                <a:latin typeface="Calibri" charset="0"/>
                <a:cs typeface="+mn-cs"/>
              </a:rPr>
              <a:t> </a:t>
            </a:r>
            <a:r>
              <a:rPr lang="de-DE" dirty="0" err="1" smtClean="0">
                <a:latin typeface="Calibri" charset="0"/>
                <a:cs typeface="+mn-cs"/>
              </a:rPr>
              <a:t>Bavarian</a:t>
            </a:r>
            <a:r>
              <a:rPr lang="de-DE" dirty="0" smtClean="0">
                <a:latin typeface="Calibri" charset="0"/>
                <a:cs typeface="+mn-cs"/>
              </a:rPr>
              <a:t> </a:t>
            </a:r>
            <a:r>
              <a:rPr lang="de-DE" dirty="0" err="1" smtClean="0">
                <a:latin typeface="Calibri" charset="0"/>
                <a:cs typeface="+mn-cs"/>
              </a:rPr>
              <a:t>Academy</a:t>
            </a:r>
            <a:r>
              <a:rPr lang="de-DE" dirty="0" smtClean="0">
                <a:latin typeface="Calibri" charset="0"/>
                <a:cs typeface="+mn-cs"/>
              </a:rPr>
              <a:t> </a:t>
            </a:r>
            <a:r>
              <a:rPr lang="de-DE" dirty="0" err="1" smtClean="0">
                <a:latin typeface="Calibri" charset="0"/>
                <a:cs typeface="+mn-cs"/>
              </a:rPr>
              <a:t>of</a:t>
            </a:r>
            <a:r>
              <a:rPr lang="de-DE" dirty="0" smtClean="0">
                <a:latin typeface="Calibri" charset="0"/>
                <a:cs typeface="+mn-cs"/>
              </a:rPr>
              <a:t> </a:t>
            </a:r>
            <a:r>
              <a:rPr lang="de-DE" dirty="0" err="1" smtClean="0">
                <a:latin typeface="Calibri" charset="0"/>
                <a:cs typeface="+mn-cs"/>
              </a:rPr>
              <a:t>Sciences</a:t>
            </a:r>
            <a:r>
              <a:rPr lang="de-DE" dirty="0" smtClean="0">
                <a:latin typeface="Calibri" charset="0"/>
                <a:cs typeface="+mn-cs"/>
              </a:rPr>
              <a:t> </a:t>
            </a:r>
            <a:r>
              <a:rPr lang="de-DE" dirty="0" err="1" smtClean="0">
                <a:latin typeface="Calibri" charset="0"/>
                <a:cs typeface="+mn-cs"/>
              </a:rPr>
              <a:t>and</a:t>
            </a:r>
            <a:r>
              <a:rPr lang="de-DE" dirty="0" smtClean="0">
                <a:latin typeface="Calibri" charset="0"/>
                <a:cs typeface="+mn-cs"/>
              </a:rPr>
              <a:t> </a:t>
            </a:r>
            <a:r>
              <a:rPr lang="de-DE" dirty="0" err="1" smtClean="0">
                <a:latin typeface="Calibri" charset="0"/>
                <a:cs typeface="+mn-cs"/>
              </a:rPr>
              <a:t>Humanities</a:t>
            </a:r>
            <a:endParaRPr lang="de-DE" dirty="0">
              <a:latin typeface="Calibri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593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# of possible trees for 150 species</a:t>
            </a:r>
            <a:endParaRPr lang="de-DE"/>
          </a:p>
        </p:txBody>
      </p:sp>
      <p:sp>
        <p:nvSpPr>
          <p:cNvPr id="47106" name="Text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altLang="de-DE" dirty="0">
              <a:latin typeface="Arial" charset="0"/>
              <a:ea typeface="ＭＳ Ｐゴシック" charset="-128"/>
            </a:endParaRPr>
          </a:p>
          <a:p>
            <a:r>
              <a:rPr lang="is-IS" altLang="de-DE" dirty="0">
                <a:latin typeface="Arial" charset="0"/>
                <a:ea typeface="ＭＳ Ｐゴシック" charset="-128"/>
              </a:rPr>
              <a:t>42265172478091122522196188023770428097189323834498822942857479880831434032178759024536798491951168307649469286741480273857022129829242845768781487345521218618616008044746084266260444489366985005602468116186441264227425440726676614927906540649360297639746191746932675093119088924140669405460357666015625</a:t>
            </a:r>
          </a:p>
          <a:p>
            <a:endParaRPr lang="is-IS" altLang="de-DE" dirty="0">
              <a:latin typeface="Arial" charset="0"/>
              <a:ea typeface="ＭＳ Ｐゴシック" charset="-128"/>
            </a:endParaRPr>
          </a:p>
          <a:p>
            <a:r>
              <a:rPr lang="is-IS" altLang="de-DE" dirty="0">
                <a:latin typeface="Arial" charset="0"/>
                <a:ea typeface="ＭＳ Ｐゴシック" charset="-128"/>
              </a:rPr>
              <a:t>≈ 4.22 x 10</a:t>
            </a:r>
            <a:r>
              <a:rPr lang="is-IS" altLang="de-DE" baseline="30000" dirty="0">
                <a:latin typeface="Arial" charset="0"/>
                <a:ea typeface="ＭＳ Ｐゴシック" charset="-128"/>
              </a:rPr>
              <a:t>301</a:t>
            </a:r>
          </a:p>
          <a:p>
            <a:endParaRPr lang="is-IS" altLang="de-DE" dirty="0">
              <a:latin typeface="Arial" charset="0"/>
              <a:ea typeface="ＭＳ Ｐゴシック" charset="-128"/>
            </a:endParaRPr>
          </a:p>
          <a:p>
            <a:endParaRPr lang="de-DE" altLang="de-DE" dirty="0">
              <a:latin typeface="Arial" charset="0"/>
              <a:ea typeface="ＭＳ Ｐゴシック" charset="-128"/>
            </a:endParaRPr>
          </a:p>
        </p:txBody>
      </p:sp>
      <p:sp>
        <p:nvSpPr>
          <p:cNvPr id="49158" name="Textfeld 1"/>
          <p:cNvSpPr txBox="1">
            <a:spLocks noChangeArrowheads="1"/>
          </p:cNvSpPr>
          <p:nvPr/>
        </p:nvSpPr>
        <p:spPr bwMode="auto">
          <a:xfrm>
            <a:off x="6583436" y="6259093"/>
            <a:ext cx="25859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de-DE" altLang="de-DE" sz="1600"/>
              <a:t>Alexandros </a:t>
            </a:r>
            <a:r>
              <a:rPr lang="de-DE" altLang="de-DE" sz="1600" dirty="0" err="1"/>
              <a:t>Stamatakis</a:t>
            </a:r>
            <a:r>
              <a:rPr lang="de-DE" altLang="de-DE" sz="1600" dirty="0"/>
              <a:t>, H-ITS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Dieter Kranzlmüller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HCMUT, Vietnam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83443-9964-0C4C-B05A-10F8AC3B252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652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latin typeface="Arial" charset="0"/>
              </a:rPr>
              <a:t>1KITE Project </a:t>
            </a:r>
            <a:br>
              <a:rPr lang="de-DE" dirty="0">
                <a:latin typeface="Arial" charset="0"/>
              </a:rPr>
            </a:br>
            <a:r>
              <a:rPr lang="de-DE" sz="2134" dirty="0">
                <a:latin typeface="Arial" charset="0"/>
              </a:rPr>
              <a:t>(1,000 </a:t>
            </a:r>
            <a:r>
              <a:rPr lang="de-DE" sz="2134" dirty="0" err="1">
                <a:latin typeface="Arial" charset="0"/>
              </a:rPr>
              <a:t>Insect</a:t>
            </a:r>
            <a:r>
              <a:rPr lang="de-DE" sz="2134" dirty="0">
                <a:latin typeface="Arial" charset="0"/>
              </a:rPr>
              <a:t> </a:t>
            </a:r>
            <a:r>
              <a:rPr lang="de-DE" sz="2134" dirty="0" err="1">
                <a:latin typeface="Arial" charset="0"/>
              </a:rPr>
              <a:t>Transcriptome</a:t>
            </a:r>
            <a:r>
              <a:rPr lang="de-DE" sz="2134" dirty="0">
                <a:latin typeface="Arial" charset="0"/>
              </a:rPr>
              <a:t> Evolution)</a:t>
            </a:r>
          </a:p>
        </p:txBody>
      </p:sp>
      <p:sp>
        <p:nvSpPr>
          <p:cNvPr id="48130" name="Text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>
                <a:latin typeface="Arial" charset="0"/>
                <a:ea typeface="ＭＳ Ｐゴシック" charset="-128"/>
              </a:rPr>
              <a:t>Alexandros Stamatakis</a:t>
            </a:r>
            <a:br>
              <a:rPr lang="de-DE" altLang="de-DE">
                <a:latin typeface="Arial" charset="0"/>
                <a:ea typeface="ＭＳ Ｐゴシック" charset="-128"/>
              </a:rPr>
            </a:br>
            <a:r>
              <a:rPr lang="de-DE" altLang="de-DE">
                <a:latin typeface="Arial" charset="0"/>
                <a:ea typeface="ＭＳ Ｐゴシック" charset="-128"/>
              </a:rPr>
              <a:t>Scientific Computing Group, </a:t>
            </a:r>
            <a:br>
              <a:rPr lang="de-DE" altLang="de-DE">
                <a:latin typeface="Arial" charset="0"/>
                <a:ea typeface="ＭＳ Ｐゴシック" charset="-128"/>
              </a:rPr>
            </a:br>
            <a:r>
              <a:rPr lang="de-DE" altLang="de-DE">
                <a:latin typeface="Arial" charset="0"/>
                <a:ea typeface="ＭＳ Ｐゴシック" charset="-128"/>
              </a:rPr>
              <a:t>Heidelberg Institute for Theoretical Studies (HITS) / </a:t>
            </a:r>
            <a:br>
              <a:rPr lang="de-DE" altLang="de-DE">
                <a:latin typeface="Arial" charset="0"/>
                <a:ea typeface="ＭＳ Ｐゴシック" charset="-128"/>
              </a:rPr>
            </a:br>
            <a:r>
              <a:rPr lang="de-DE" altLang="de-DE">
                <a:latin typeface="Arial" charset="0"/>
                <a:ea typeface="ＭＳ Ｐゴシック" charset="-128"/>
              </a:rPr>
              <a:t>Exelixis Lab</a:t>
            </a:r>
          </a:p>
          <a:p>
            <a:endParaRPr lang="de-DE" altLang="de-DE">
              <a:latin typeface="Arial" charset="0"/>
              <a:ea typeface="ＭＳ Ｐゴシック" charset="-128"/>
            </a:endParaRPr>
          </a:p>
          <a:p>
            <a:r>
              <a:rPr lang="de-DE" altLang="de-DE">
                <a:latin typeface="Arial" charset="0"/>
                <a:ea typeface="ＭＳ Ｐゴシック" charset="-128"/>
              </a:rPr>
              <a:t>„Big Data“ and High Performance Computing</a:t>
            </a:r>
          </a:p>
          <a:p>
            <a:r>
              <a:rPr lang="de-DE" altLang="de-DE">
                <a:latin typeface="Arial" charset="0"/>
                <a:ea typeface="ＭＳ Ｐゴシック" charset="-128"/>
              </a:rPr>
              <a:t>Novel software and applications needed</a:t>
            </a:r>
          </a:p>
          <a:p>
            <a:r>
              <a:rPr lang="de-DE" altLang="de-DE">
                <a:latin typeface="Arial" charset="0"/>
                <a:ea typeface="ＭＳ Ｐゴシック" charset="-128"/>
              </a:rPr>
              <a:t>Reading the data: only 1 minute (instead of 15 minutes)</a:t>
            </a:r>
          </a:p>
          <a:p>
            <a:r>
              <a:rPr lang="de-DE" altLang="de-DE">
                <a:latin typeface="Arial" charset="0"/>
                <a:ea typeface="ＭＳ Ｐゴシック" charset="-128"/>
              </a:rPr>
              <a:t>1000 Processors: 17 hours (instead of 10 days)</a:t>
            </a:r>
          </a:p>
          <a:p>
            <a:r>
              <a:rPr lang="de-DE" altLang="de-DE">
                <a:latin typeface="Arial" charset="0"/>
                <a:ea typeface="ＭＳ Ｐゴシック" charset="-128"/>
              </a:rPr>
              <a:t>Load balancing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67" y="4419600"/>
            <a:ext cx="487753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Dieter Kranzlmüller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HCMUT, Vietnam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83443-9964-0C4C-B05A-10F8AC3B252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920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latin typeface="Arial" charset="0"/>
              </a:rPr>
              <a:t>Scientific </a:t>
            </a:r>
            <a:r>
              <a:rPr lang="de-DE" dirty="0" err="1" smtClean="0">
                <a:latin typeface="Arial" charset="0"/>
              </a:rPr>
              <a:t>Results</a:t>
            </a:r>
            <a:r>
              <a:rPr lang="de-DE" dirty="0" smtClean="0">
                <a:latin typeface="Arial" charset="0"/>
              </a:rPr>
              <a:t> - Publications</a:t>
            </a:r>
            <a:endParaRPr lang="de-DE" dirty="0">
              <a:latin typeface="Arial" charset="0"/>
            </a:endParaRPr>
          </a:p>
        </p:txBody>
      </p:sp>
      <p:pic>
        <p:nvPicPr>
          <p:cNvPr id="51206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8" y="1143000"/>
            <a:ext cx="3973764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r="8719"/>
          <a:stretch>
            <a:fillRect/>
          </a:stretch>
        </p:blipFill>
        <p:spPr bwMode="auto">
          <a:xfrm>
            <a:off x="4876800" y="1143000"/>
            <a:ext cx="382503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feld 1"/>
          <p:cNvSpPr txBox="1">
            <a:spLocks noChangeArrowheads="1"/>
          </p:cNvSpPr>
          <p:nvPr/>
        </p:nvSpPr>
        <p:spPr bwMode="auto">
          <a:xfrm>
            <a:off x="6631395" y="6244223"/>
            <a:ext cx="25859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de-DE" altLang="de-DE" sz="1600"/>
              <a:t>Alexandros </a:t>
            </a:r>
            <a:r>
              <a:rPr lang="de-DE" altLang="de-DE" sz="1600" dirty="0" err="1"/>
              <a:t>Stamatakis</a:t>
            </a:r>
            <a:r>
              <a:rPr lang="de-DE" altLang="de-DE" sz="1600" dirty="0"/>
              <a:t>, H-ITS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Dieter Kranzlmüller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HCMUT, Vietnam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43B128-FA6A-3740-95B7-6AFDF4A8EEE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597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LRZ-V2C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6099" y="-21431"/>
            <a:ext cx="12230098" cy="687943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Sustained</a:t>
            </a:r>
            <a:r>
              <a:rPr lang="en-GB" dirty="0"/>
              <a:t> </a:t>
            </a:r>
            <a:r>
              <a:rPr lang="en-GB" dirty="0" err="1"/>
              <a:t>exascale</a:t>
            </a:r>
            <a:r>
              <a:rPr lang="en-GB" dirty="0"/>
              <a:t> </a:t>
            </a:r>
            <a:r>
              <a:rPr lang="en-GB" b="0" dirty="0"/>
              <a:t>environmental computing services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do we mean by </a:t>
            </a:r>
            <a:r>
              <a:rPr lang="en-GB" dirty="0" err="1" smtClean="0"/>
              <a:t>Exascale</a:t>
            </a:r>
            <a:r>
              <a:rPr lang="en-GB" dirty="0" smtClean="0"/>
              <a:t>? </a:t>
            </a:r>
          </a:p>
          <a:p>
            <a:pPr lvl="1"/>
            <a:r>
              <a:rPr lang="en-GB" dirty="0" smtClean="0"/>
              <a:t>The basic measure of High Performance Computing capability is Floating Point Operation per Second (FLOPS)</a:t>
            </a:r>
          </a:p>
          <a:p>
            <a:pPr lvl="1"/>
            <a:r>
              <a:rPr lang="en-GB" dirty="0" smtClean="0"/>
              <a:t>A human using a cheap calculator has capability of roughly one FLOPS</a:t>
            </a:r>
          </a:p>
          <a:p>
            <a:pPr lvl="1"/>
            <a:r>
              <a:rPr lang="en-GB" dirty="0" smtClean="0"/>
              <a:t>Top-level systems are now at </a:t>
            </a:r>
            <a:r>
              <a:rPr lang="en-GB" dirty="0" err="1" smtClean="0"/>
              <a:t>PetaFLOPS</a:t>
            </a:r>
            <a:r>
              <a:rPr lang="en-GB" dirty="0" smtClean="0"/>
              <a:t>  - 10</a:t>
            </a:r>
            <a:r>
              <a:rPr lang="en-GB" baseline="30000" dirty="0" smtClean="0"/>
              <a:t>15</a:t>
            </a:r>
            <a:r>
              <a:rPr lang="en-GB" dirty="0" smtClean="0"/>
              <a:t> FLOPS </a:t>
            </a:r>
            <a:r>
              <a:rPr lang="mr-IN" dirty="0" smtClean="0"/>
              <a:t>–</a:t>
            </a:r>
            <a:r>
              <a:rPr lang="en-GB" dirty="0" smtClean="0"/>
              <a:t> roughly one million earth populations, each with a calculator</a:t>
            </a:r>
          </a:p>
          <a:p>
            <a:pPr lvl="1"/>
            <a:r>
              <a:rPr lang="en-GB" dirty="0" err="1" smtClean="0"/>
              <a:t>Exascale</a:t>
            </a:r>
            <a:r>
              <a:rPr lang="en-GB" dirty="0" smtClean="0"/>
              <a:t> means reaching </a:t>
            </a:r>
            <a:r>
              <a:rPr lang="en-GB" dirty="0" err="1" smtClean="0"/>
              <a:t>ExaFLOPS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 10</a:t>
            </a:r>
            <a:r>
              <a:rPr lang="en-GB" baseline="30000" dirty="0" smtClean="0"/>
              <a:t>18</a:t>
            </a:r>
            <a:r>
              <a:rPr lang="en-GB" dirty="0" smtClean="0"/>
              <a:t> FLOPS (one billion earth populations)</a:t>
            </a:r>
          </a:p>
          <a:p>
            <a:r>
              <a:rPr lang="en-GB" dirty="0" smtClean="0"/>
              <a:t>Why is this interesting?</a:t>
            </a:r>
          </a:p>
          <a:p>
            <a:pPr lvl="1"/>
            <a:r>
              <a:rPr lang="en-GB" dirty="0" smtClean="0"/>
              <a:t>Allows solving completely new classes of problems, e.g. simulating atomic level behaviour of human-scale objects (cellular simulation of a part of a plant?)</a:t>
            </a:r>
          </a:p>
          <a:p>
            <a:r>
              <a:rPr lang="en-GB" dirty="0" smtClean="0"/>
              <a:t>Why this is difficult?</a:t>
            </a:r>
          </a:p>
          <a:p>
            <a:pPr lvl="1"/>
            <a:r>
              <a:rPr lang="en-GB" dirty="0" smtClean="0"/>
              <a:t>We can’t scale linearly</a:t>
            </a:r>
          </a:p>
          <a:p>
            <a:pPr lvl="2"/>
            <a:r>
              <a:rPr lang="en-GB" dirty="0" smtClean="0"/>
              <a:t>LRZ’s power consumption at </a:t>
            </a:r>
            <a:r>
              <a:rPr lang="en-GB" dirty="0" err="1" smtClean="0"/>
              <a:t>exa</a:t>
            </a:r>
            <a:r>
              <a:rPr lang="en-GB" dirty="0" smtClean="0"/>
              <a:t>-level would roughly equal Denmark’s</a:t>
            </a:r>
          </a:p>
          <a:p>
            <a:pPr lvl="2"/>
            <a:r>
              <a:rPr lang="en-GB" dirty="0" smtClean="0"/>
              <a:t>Speed of light is already too slow at </a:t>
            </a:r>
            <a:r>
              <a:rPr lang="en-GB" dirty="0" err="1" smtClean="0"/>
              <a:t>Petascale</a:t>
            </a:r>
            <a:endParaRPr lang="en-GB" dirty="0" smtClean="0"/>
          </a:p>
          <a:p>
            <a:pPr lvl="1"/>
            <a:r>
              <a:rPr lang="en-GB" dirty="0" smtClean="0"/>
              <a:t>Workarounds break software!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96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Sustained</a:t>
            </a:r>
            <a:r>
              <a:rPr lang="en-GB" dirty="0"/>
              <a:t> </a:t>
            </a:r>
            <a:r>
              <a:rPr lang="en-GB" b="0" dirty="0" err="1"/>
              <a:t>exascale</a:t>
            </a:r>
            <a:r>
              <a:rPr lang="en-GB" b="0" dirty="0"/>
              <a:t> </a:t>
            </a:r>
            <a:r>
              <a:rPr lang="en-GB" dirty="0"/>
              <a:t>environmental computing</a:t>
            </a:r>
            <a:r>
              <a:rPr lang="en-GB" b="0" dirty="0"/>
              <a:t> services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Running “normal” software on supercomputer?</a:t>
            </a:r>
          </a:p>
          <a:p>
            <a:pPr lvl="1"/>
            <a:r>
              <a:rPr lang="en-GB" dirty="0" smtClean="0"/>
              <a:t>At best you can expect similar performance as with a small cluster</a:t>
            </a:r>
          </a:p>
          <a:p>
            <a:pPr lvl="1"/>
            <a:r>
              <a:rPr lang="en-GB" dirty="0" smtClean="0"/>
              <a:t>Most likely the software won’t run </a:t>
            </a:r>
            <a:r>
              <a:rPr lang="mr-IN" dirty="0" smtClean="0"/>
              <a:t>–</a:t>
            </a:r>
            <a:r>
              <a:rPr lang="en-GB" dirty="0" smtClean="0"/>
              <a:t> even ”just on </a:t>
            </a:r>
            <a:r>
              <a:rPr lang="en-GB" dirty="0" err="1" smtClean="0"/>
              <a:t>petascale</a:t>
            </a:r>
            <a:r>
              <a:rPr lang="en-GB" dirty="0" smtClean="0"/>
              <a:t>”</a:t>
            </a:r>
            <a:endParaRPr lang="en-GB" dirty="0"/>
          </a:p>
          <a:p>
            <a:r>
              <a:rPr lang="en-GB" dirty="0" smtClean="0"/>
              <a:t>Environmental computing is studying</a:t>
            </a:r>
          </a:p>
          <a:p>
            <a:pPr lvl="1"/>
            <a:r>
              <a:rPr lang="en-GB" dirty="0" smtClean="0"/>
              <a:t>Solutions that make “normal” software “supercomputer ready”</a:t>
            </a:r>
          </a:p>
          <a:p>
            <a:pPr lvl="1"/>
            <a:r>
              <a:rPr lang="en-GB" dirty="0" smtClean="0"/>
              <a:t>Making these “Supercomputer ready” components compatible with each other</a:t>
            </a:r>
          </a:p>
          <a:p>
            <a:r>
              <a:rPr lang="en-GB" dirty="0" smtClean="0"/>
              <a:t>Contains technical and organisational aspects</a:t>
            </a:r>
          </a:p>
          <a:p>
            <a:pPr lvl="1"/>
            <a:r>
              <a:rPr lang="en-GB" dirty="0" smtClean="0"/>
              <a:t>Software needs to evolve together with the hardware</a:t>
            </a:r>
          </a:p>
          <a:p>
            <a:pPr lvl="1"/>
            <a:r>
              <a:rPr lang="en-GB" dirty="0" smtClean="0"/>
              <a:t>Users of the software and IT service providers need to understand each other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83443-9964-0C4C-B05A-10F8AC3B252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1472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Sustained</a:t>
            </a:r>
            <a:r>
              <a:rPr lang="en-GB" dirty="0"/>
              <a:t> </a:t>
            </a:r>
            <a:r>
              <a:rPr lang="en-GB" b="0" dirty="0" err="1"/>
              <a:t>exascale</a:t>
            </a:r>
            <a:r>
              <a:rPr lang="en-GB" b="0" dirty="0"/>
              <a:t> environmental computing </a:t>
            </a:r>
            <a:r>
              <a:rPr lang="en-GB" dirty="0"/>
              <a:t>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Service-orientation is an IT megatrend</a:t>
            </a:r>
          </a:p>
          <a:p>
            <a:pPr lvl="1"/>
            <a:r>
              <a:rPr lang="en-GB" dirty="0" smtClean="0"/>
              <a:t>Organisations using the research results will have less and less in-house IT staff and infrastructure</a:t>
            </a:r>
          </a:p>
          <a:p>
            <a:pPr lvl="1"/>
            <a:r>
              <a:rPr lang="en-GB" dirty="0" smtClean="0"/>
              <a:t>For budgeting the “non trivial costs” should in the form of an annual “subscription fee”</a:t>
            </a:r>
          </a:p>
          <a:p>
            <a:r>
              <a:rPr lang="en-GB" dirty="0" smtClean="0"/>
              <a:t>Service approach allows packaging human expertise in the solution</a:t>
            </a:r>
          </a:p>
          <a:p>
            <a:pPr lvl="1"/>
            <a:r>
              <a:rPr lang="en-GB" dirty="0" smtClean="0"/>
              <a:t>Most people are better off “seeing the weather” than running their own WRF simulation</a:t>
            </a:r>
          </a:p>
          <a:p>
            <a:r>
              <a:rPr lang="en-GB" dirty="0" smtClean="0"/>
              <a:t>Issues</a:t>
            </a:r>
          </a:p>
          <a:p>
            <a:pPr lvl="1"/>
            <a:r>
              <a:rPr lang="en-GB" dirty="0" smtClean="0"/>
              <a:t>The costs associated with a particular service vary (sometimes dramatically)</a:t>
            </a:r>
          </a:p>
          <a:p>
            <a:pPr lvl="1"/>
            <a:r>
              <a:rPr lang="en-GB" dirty="0" smtClean="0"/>
              <a:t>The perceived value of a service will vary </a:t>
            </a:r>
          </a:p>
          <a:p>
            <a:pPr lvl="1"/>
            <a:r>
              <a:rPr lang="en-GB" dirty="0" smtClean="0"/>
              <a:t>The value is created jointly, but funding is split between organisations 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83443-9964-0C4C-B05A-10F8AC3B252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5841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Solution component: value &gt;&gt; total costs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7" y="838200"/>
            <a:ext cx="8460265" cy="5638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2547" y="6553200"/>
            <a:ext cx="6281854" cy="3048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Photo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/>
              <a:t> Jill Carlson (</a:t>
            </a:r>
            <a:r>
              <a:rPr lang="de-DE" dirty="0" err="1"/>
              <a:t>jillcarlson.org</a:t>
            </a:r>
            <a:r>
              <a:rPr lang="de-DE" dirty="0"/>
              <a:t>) https://</a:t>
            </a:r>
            <a:r>
              <a:rPr lang="de-DE" dirty="0" err="1"/>
              <a:t>www.flickr.com</a:t>
            </a:r>
            <a:r>
              <a:rPr lang="de-DE" dirty="0"/>
              <a:t>/</a:t>
            </a:r>
            <a:r>
              <a:rPr lang="de-DE" dirty="0" err="1"/>
              <a:t>photos</a:t>
            </a:r>
            <a:r>
              <a:rPr lang="de-DE" dirty="0"/>
              <a:t>/</a:t>
            </a:r>
            <a:r>
              <a:rPr lang="de-DE" dirty="0" err="1"/>
              <a:t>jill_carlson</a:t>
            </a:r>
            <a:r>
              <a:rPr lang="de-DE" dirty="0"/>
              <a:t>/36677255870/ </a:t>
            </a:r>
            <a:endParaRPr lang="de-DE" dirty="0" smtClean="0"/>
          </a:p>
          <a:p>
            <a:pPr>
              <a:defRPr/>
            </a:pPr>
            <a:r>
              <a:rPr lang="de-DE" dirty="0" smtClean="0"/>
              <a:t>Environmental </a:t>
            </a:r>
            <a:r>
              <a:rPr lang="de-DE" dirty="0" err="1" smtClean="0"/>
              <a:t>computing</a:t>
            </a:r>
            <a:r>
              <a:rPr lang="de-DE" dirty="0" smtClean="0"/>
              <a:t> at </a:t>
            </a:r>
            <a:r>
              <a:rPr lang="de-DE" dirty="0" err="1" smtClean="0"/>
              <a:t>enviroinfo</a:t>
            </a:r>
            <a:r>
              <a:rPr lang="de-DE" dirty="0" smtClean="0"/>
              <a:t>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83443-9964-0C4C-B05A-10F8AC3B252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67293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Solution component: value </a:t>
            </a:r>
            <a:r>
              <a:rPr lang="en-GB" smtClean="0"/>
              <a:t>&gt;&gt; total costs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83443-9964-0C4C-B05A-10F8AC3B252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7" name="Inhaltsplatzhalter 6" descr="Bildschirmfoto 2016-01-25 um 13.35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1" t="-1" r="-10151" b="548"/>
          <a:stretch/>
        </p:blipFill>
        <p:spPr bwMode="auto">
          <a:xfrm>
            <a:off x="-581723" y="838200"/>
            <a:ext cx="9241367" cy="563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58324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2463" b="2275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955178" y="114154"/>
            <a:ext cx="31888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Efficient Computing,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Virtual </a:t>
            </a:r>
            <a:r>
              <a:rPr lang="en-US" sz="2000" dirty="0">
                <a:solidFill>
                  <a:schemeClr val="bg1"/>
                </a:solidFill>
              </a:rPr>
              <a:t>Discoveries,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Managing </a:t>
            </a:r>
            <a:r>
              <a:rPr lang="en-US" sz="2000" dirty="0">
                <a:solidFill>
                  <a:schemeClr val="bg1"/>
                </a:solidFill>
              </a:rPr>
              <a:t>Disruption,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Big Data and Open Science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in Environmental Informatics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712997" y="4861713"/>
            <a:ext cx="42817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5-7 </a:t>
            </a:r>
            <a:r>
              <a:rPr lang="de-DE" sz="3600" dirty="0">
                <a:solidFill>
                  <a:schemeClr val="bg1"/>
                </a:solidFill>
              </a:rPr>
              <a:t>September 2018</a:t>
            </a:r>
            <a:br>
              <a:rPr lang="de-DE" sz="3600" dirty="0">
                <a:solidFill>
                  <a:schemeClr val="bg1"/>
                </a:solidFill>
              </a:rPr>
            </a:br>
            <a:r>
              <a:rPr lang="de-DE" sz="3600" dirty="0" smtClean="0">
                <a:solidFill>
                  <a:schemeClr val="bg1"/>
                </a:solidFill>
              </a:rPr>
              <a:t>Garching </a:t>
            </a:r>
            <a:r>
              <a:rPr lang="de-DE" sz="3600" dirty="0" err="1" smtClean="0">
                <a:solidFill>
                  <a:schemeClr val="bg1"/>
                </a:solidFill>
              </a:rPr>
              <a:t>near</a:t>
            </a:r>
            <a:r>
              <a:rPr lang="de-DE" sz="3600" dirty="0" smtClean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Munich</a:t>
            </a:r>
            <a:r>
              <a:rPr lang="de-DE" sz="3600" dirty="0">
                <a:solidFill>
                  <a:schemeClr val="bg1"/>
                </a:solidFill>
              </a:rPr>
              <a:t>, </a:t>
            </a:r>
            <a:r>
              <a:rPr lang="de-DE" sz="3600" dirty="0" smtClean="0">
                <a:solidFill>
                  <a:schemeClr val="bg1"/>
                </a:solidFill>
              </a:rPr>
              <a:t>Germany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3009" y="229329"/>
            <a:ext cx="42817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</a:rPr>
              <a:t>Enviroinfo</a:t>
            </a:r>
            <a:r>
              <a:rPr lang="en-US" sz="6000" dirty="0">
                <a:solidFill>
                  <a:schemeClr val="bg1"/>
                </a:solidFill>
              </a:rPr>
              <a:t> 2</a:t>
            </a:r>
            <a:r>
              <a:rPr lang="en-US" sz="6000" dirty="0" smtClean="0">
                <a:solidFill>
                  <a:schemeClr val="bg1"/>
                </a:solidFill>
              </a:rPr>
              <a:t>⁵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6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Sustained </a:t>
            </a:r>
            <a:r>
              <a:rPr lang="en-US" b="0" dirty="0" err="1"/>
              <a:t>exascale</a:t>
            </a:r>
            <a:r>
              <a:rPr lang="en-US" b="0" dirty="0"/>
              <a:t> environmental computing </a:t>
            </a:r>
            <a:r>
              <a:rPr lang="en-US" b="0" dirty="0" smtClean="0"/>
              <a:t>services</a:t>
            </a: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 supercomputing/</a:t>
            </a:r>
            <a:r>
              <a:rPr lang="en-GB" dirty="0" err="1" smtClean="0"/>
              <a:t>exascale</a:t>
            </a:r>
            <a:r>
              <a:rPr lang="en-GB" dirty="0" smtClean="0"/>
              <a:t> sustainability challenge in a nutshell:</a:t>
            </a:r>
          </a:p>
          <a:p>
            <a:endParaRPr lang="en-GB" dirty="0"/>
          </a:p>
          <a:p>
            <a:pPr marL="471488" lvl="1" indent="0">
              <a:buNone/>
            </a:pPr>
            <a:r>
              <a:rPr lang="en-GB" sz="2400" dirty="0" smtClean="0"/>
              <a:t>Designing, planning and running large-scale supercomputing and big data systems has a non-trivial costs associated with them (that need to be covered)</a:t>
            </a:r>
          </a:p>
          <a:p>
            <a:pPr marL="471488" lvl="1" indent="0">
              <a:buNone/>
            </a:pPr>
            <a:endParaRPr lang="en-GB" sz="2400" dirty="0" smtClean="0"/>
          </a:p>
          <a:p>
            <a:pPr marL="471488" lvl="1" indent="0">
              <a:buNone/>
            </a:pPr>
            <a:r>
              <a:rPr lang="en-GB" sz="2400" dirty="0" smtClean="0"/>
              <a:t>Leading edge supercomputing systems are research instruments for basic and applied computer science - funded to answer open questions </a:t>
            </a:r>
          </a:p>
          <a:p>
            <a:pPr marL="471488" lvl="1" indent="0">
              <a:buNone/>
            </a:pPr>
            <a:endParaRPr lang="en-GB" sz="2400" dirty="0"/>
          </a:p>
          <a:p>
            <a:pPr marL="471488" lvl="1" indent="0">
              <a:buNone/>
            </a:pPr>
            <a:r>
              <a:rPr lang="en-GB" sz="2400" dirty="0" smtClean="0"/>
              <a:t>Supercomputing centres also provide blueprints for turning research results into sustained services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D. </a:t>
            </a:r>
            <a:r>
              <a:rPr lang="en-US" dirty="0" err="1" smtClean="0"/>
              <a:t>Kranzlmüller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83443-9964-0C4C-B05A-10F8AC3B252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515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059388" y="368141"/>
            <a:ext cx="5025224" cy="5202757"/>
          </a:xfrm>
          <a:prstGeom prst="rect">
            <a:avLst/>
          </a:prstGeom>
          <a:noFill/>
        </p:spPr>
        <p:txBody>
          <a:bodyPr wrap="square" bIns="108000" rtlCol="0">
            <a:spAutoFit/>
          </a:bodyPr>
          <a:lstStyle/>
          <a:p>
            <a:pPr algn="ctr"/>
            <a:r>
              <a:rPr lang="de-DE" sz="3200" dirty="0" err="1" smtClean="0">
                <a:solidFill>
                  <a:schemeClr val="bg1"/>
                </a:solidFill>
              </a:rPr>
              <a:t>You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are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invited</a:t>
            </a:r>
            <a:r>
              <a:rPr lang="de-DE" sz="3200" dirty="0" smtClean="0">
                <a:solidFill>
                  <a:schemeClr val="bg1"/>
                </a:solidFill>
              </a:rPr>
              <a:t/>
            </a:r>
            <a:br>
              <a:rPr lang="de-DE" sz="3200" dirty="0" smtClean="0">
                <a:solidFill>
                  <a:schemeClr val="bg1"/>
                </a:solidFill>
              </a:rPr>
            </a:br>
            <a:r>
              <a:rPr lang="de-DE" sz="3200" dirty="0" err="1" smtClean="0">
                <a:solidFill>
                  <a:schemeClr val="bg1"/>
                </a:solidFill>
              </a:rPr>
              <a:t>to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join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us</a:t>
            </a:r>
            <a:r>
              <a:rPr lang="de-DE" sz="3200" dirty="0" smtClean="0">
                <a:solidFill>
                  <a:schemeClr val="bg1"/>
                </a:solidFill>
              </a:rPr>
              <a:t> </a:t>
            </a:r>
            <a:r>
              <a:rPr lang="de-DE" sz="3200" dirty="0" err="1" smtClean="0">
                <a:solidFill>
                  <a:schemeClr val="bg1"/>
                </a:solidFill>
              </a:rPr>
              <a:t>for</a:t>
            </a:r>
            <a:endParaRPr lang="de-DE" sz="3200" dirty="0">
              <a:solidFill>
                <a:schemeClr val="bg1"/>
              </a:solidFill>
            </a:endParaRPr>
          </a:p>
          <a:p>
            <a:pPr algn="ctr"/>
            <a:endParaRPr lang="de-DE" sz="3200" dirty="0" smtClean="0">
              <a:solidFill>
                <a:schemeClr val="bg1"/>
              </a:solidFill>
            </a:endParaRPr>
          </a:p>
          <a:p>
            <a:pPr algn="ctr"/>
            <a:r>
              <a:rPr lang="de-DE" sz="3200" dirty="0" err="1">
                <a:solidFill>
                  <a:schemeClr val="bg1"/>
                </a:solidFill>
              </a:rPr>
              <a:t>Enviroinfo</a:t>
            </a:r>
            <a:r>
              <a:rPr lang="de-DE" sz="3200" dirty="0">
                <a:solidFill>
                  <a:schemeClr val="bg1"/>
                </a:solidFill>
              </a:rPr>
              <a:t> 2</a:t>
            </a:r>
            <a:r>
              <a:rPr lang="de-DE" sz="3200" dirty="0" smtClean="0">
                <a:solidFill>
                  <a:schemeClr val="bg1"/>
                </a:solidFill>
              </a:rPr>
              <a:t>⁵</a:t>
            </a:r>
          </a:p>
          <a:p>
            <a:pPr algn="ctr"/>
            <a:endParaRPr lang="de-DE" sz="4000" dirty="0">
              <a:solidFill>
                <a:schemeClr val="bg1"/>
              </a:solidFill>
            </a:endParaRPr>
          </a:p>
          <a:p>
            <a:pPr algn="ctr"/>
            <a:r>
              <a:rPr lang="de-DE" sz="3200" dirty="0" smtClean="0">
                <a:solidFill>
                  <a:schemeClr val="bg1"/>
                </a:solidFill>
              </a:rPr>
              <a:t>5-7 September </a:t>
            </a:r>
            <a:r>
              <a:rPr lang="en-US" sz="3200" dirty="0" smtClean="0">
                <a:solidFill>
                  <a:schemeClr val="bg1"/>
                </a:solidFill>
              </a:rPr>
              <a:t>2018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de-DE" sz="3200" dirty="0">
                <a:solidFill>
                  <a:schemeClr val="bg1"/>
                </a:solidFill>
              </a:rPr>
              <a:t>at </a:t>
            </a:r>
            <a:r>
              <a:rPr lang="de-DE" sz="3200" dirty="0" smtClean="0">
                <a:solidFill>
                  <a:schemeClr val="bg1"/>
                </a:solidFill>
              </a:rPr>
              <a:t>LRZ </a:t>
            </a:r>
            <a:r>
              <a:rPr lang="de-DE" sz="3200" dirty="0">
                <a:solidFill>
                  <a:schemeClr val="bg1"/>
                </a:solidFill>
              </a:rPr>
              <a:t>in </a:t>
            </a:r>
            <a:r>
              <a:rPr lang="de-DE" sz="3200" dirty="0" smtClean="0">
                <a:solidFill>
                  <a:schemeClr val="bg1"/>
                </a:solidFill>
              </a:rPr>
              <a:t>Garching n. </a:t>
            </a:r>
            <a:r>
              <a:rPr lang="de-DE" sz="3200" dirty="0" err="1" smtClean="0">
                <a:solidFill>
                  <a:schemeClr val="bg1"/>
                </a:solidFill>
              </a:rPr>
              <a:t>Munich</a:t>
            </a:r>
            <a:endParaRPr lang="de-DE" sz="3200" dirty="0">
              <a:solidFill>
                <a:schemeClr val="bg1"/>
              </a:solidFill>
            </a:endParaRPr>
          </a:p>
          <a:p>
            <a:pPr algn="ctr"/>
            <a:endParaRPr lang="de-DE" sz="3200" dirty="0" smtClean="0">
              <a:solidFill>
                <a:schemeClr val="bg1"/>
              </a:solidFill>
            </a:endParaRPr>
          </a:p>
          <a:p>
            <a:pPr algn="ctr"/>
            <a:r>
              <a:rPr lang="de-DE" sz="3200" dirty="0">
                <a:solidFill>
                  <a:schemeClr val="bg1"/>
                </a:solidFill>
              </a:rPr>
              <a:t>e</a:t>
            </a:r>
            <a:r>
              <a:rPr lang="de-DE" sz="3200" dirty="0" smtClean="0">
                <a:solidFill>
                  <a:schemeClr val="bg1"/>
                </a:solidFill>
              </a:rPr>
              <a:t>nviroinfo2018@lrz.de</a:t>
            </a:r>
            <a:endParaRPr lang="de-DE" sz="3200" dirty="0">
              <a:solidFill>
                <a:schemeClr val="bg1"/>
              </a:solidFill>
            </a:endParaRPr>
          </a:p>
          <a:p>
            <a:pPr algn="ctr"/>
            <a:r>
              <a:rPr lang="de-DE" sz="3200" u="sng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rPr>
              <a:t>www.enviroinfo2018.eu</a:t>
            </a:r>
            <a:endParaRPr lang="en-US" sz="3200" u="sng" dirty="0">
              <a:solidFill>
                <a:schemeClr val="bg1"/>
              </a:solidFill>
              <a:uFill>
                <a:solidFill>
                  <a:schemeClr val="bg1"/>
                </a:solidFill>
              </a:u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50" y="5939039"/>
            <a:ext cx="6007100" cy="59960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2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What do we mean by </a:t>
            </a:r>
            <a:r>
              <a:rPr lang="en-GB" sz="2800" i="1" dirty="0" smtClean="0"/>
              <a:t>“non trivial cost”?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Kranzlmüller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Environmental computing at enviroinfo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83443-9964-0C4C-B05A-10F8AC3B252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4347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LRZ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9566" y="0"/>
            <a:ext cx="10793566" cy="689704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6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LRZ-</a:t>
            </a:r>
            <a:r>
              <a:rPr lang="de-DE" dirty="0" err="1" smtClean="0"/>
              <a:t>garching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-240924"/>
            <a:ext cx="12192000" cy="9144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6553656"/>
            <a:ext cx="15921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Image courtesy of Ernst Graf, LRZ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LRZ-</a:t>
            </a:r>
            <a:r>
              <a:rPr lang="de-DE" dirty="0" err="1" smtClean="0"/>
              <a:t>supermuc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6307" y="-21317"/>
            <a:ext cx="10320207" cy="687931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6580872"/>
            <a:ext cx="16353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Image courtesy of Karl </a:t>
            </a:r>
            <a:r>
              <a:rPr lang="en-US" sz="800" b="1" dirty="0" err="1">
                <a:solidFill>
                  <a:schemeClr val="bg1"/>
                </a:solidFill>
              </a:rPr>
              <a:t>Behler</a:t>
            </a:r>
            <a:r>
              <a:rPr lang="en-US" sz="800" b="1" dirty="0">
                <a:solidFill>
                  <a:schemeClr val="bg1"/>
                </a:solidFill>
              </a:rPr>
              <a:t>, LRZ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4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LRZ-</a:t>
            </a:r>
            <a:r>
              <a:rPr lang="de-DE" dirty="0" err="1" smtClean="0"/>
              <a:t>supermuc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43503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6580872"/>
            <a:ext cx="15824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Image courtesy of </a:t>
            </a:r>
            <a:r>
              <a:rPr lang="en-US" sz="800" b="1" dirty="0" err="1"/>
              <a:t>Naumann</a:t>
            </a:r>
            <a:r>
              <a:rPr lang="en-US" sz="800" b="1" dirty="0"/>
              <a:t>, LRZ</a:t>
            </a:r>
            <a:endParaRPr lang="en-US" sz="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D. Kranzlmüller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Environmental computing at enviroinfo 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7A5D0-3D87-4A02-BDCD-B5255A0475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" charset="0"/>
              </a:rPr>
              <a:t>LRZ Application Mix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 err="1">
                <a:latin typeface="Arial" charset="0"/>
              </a:rPr>
              <a:t>Computational</a:t>
            </a:r>
            <a:r>
              <a:rPr lang="de-DE" sz="2000" dirty="0">
                <a:latin typeface="Arial" charset="0"/>
              </a:rPr>
              <a:t> Fluid Dynamics: </a:t>
            </a:r>
            <a:r>
              <a:rPr lang="de-DE" sz="2000" dirty="0" err="1">
                <a:latin typeface="Arial" charset="0"/>
              </a:rPr>
              <a:t>Optimisation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of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turbines</a:t>
            </a:r>
            <a:r>
              <a:rPr lang="de-DE" sz="2000" dirty="0">
                <a:latin typeface="Arial" charset="0"/>
              </a:rPr>
              <a:t>/</a:t>
            </a:r>
            <a:r>
              <a:rPr lang="de-DE" sz="2000" dirty="0" err="1">
                <a:latin typeface="Arial" charset="0"/>
              </a:rPr>
              <a:t>wings</a:t>
            </a:r>
            <a:r>
              <a:rPr lang="de-DE" sz="2000" dirty="0">
                <a:latin typeface="Arial" charset="0"/>
              </a:rPr>
              <a:t>, </a:t>
            </a:r>
            <a:r>
              <a:rPr lang="de-DE" sz="2000" dirty="0" err="1">
                <a:latin typeface="Arial" charset="0"/>
              </a:rPr>
              <a:t>noise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reduction</a:t>
            </a:r>
            <a:endParaRPr lang="de-DE" sz="2000" dirty="0">
              <a:latin typeface="Arial" charset="0"/>
            </a:endParaRPr>
          </a:p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>
                <a:latin typeface="Arial" charset="0"/>
              </a:rPr>
              <a:t>Fusion: Plasma in a </a:t>
            </a:r>
            <a:r>
              <a:rPr lang="de-DE" sz="2000" dirty="0" err="1">
                <a:latin typeface="Arial" charset="0"/>
              </a:rPr>
              <a:t>future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fusion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reactor</a:t>
            </a:r>
            <a:r>
              <a:rPr lang="de-DE" sz="2000" dirty="0">
                <a:latin typeface="Arial" charset="0"/>
              </a:rPr>
              <a:t> (ITER)</a:t>
            </a:r>
          </a:p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 err="1">
                <a:latin typeface="Arial" charset="0"/>
              </a:rPr>
              <a:t>Astrophysics</a:t>
            </a:r>
            <a:r>
              <a:rPr lang="de-DE" sz="2000" dirty="0">
                <a:latin typeface="Arial" charset="0"/>
              </a:rPr>
              <a:t>: Origin </a:t>
            </a:r>
            <a:r>
              <a:rPr lang="de-DE" sz="2000" dirty="0" err="1">
                <a:latin typeface="Arial" charset="0"/>
              </a:rPr>
              <a:t>and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evolution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of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stars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and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galaxies</a:t>
            </a:r>
            <a:endParaRPr lang="de-DE" sz="2000" dirty="0">
              <a:latin typeface="Arial" charset="0"/>
            </a:endParaRPr>
          </a:p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>
                <a:latin typeface="Arial" charset="0"/>
              </a:rPr>
              <a:t>Solid State </a:t>
            </a:r>
            <a:r>
              <a:rPr lang="de-DE" sz="2000" dirty="0" err="1">
                <a:latin typeface="Arial" charset="0"/>
              </a:rPr>
              <a:t>Physics</a:t>
            </a:r>
            <a:r>
              <a:rPr lang="de-DE" sz="2000" dirty="0">
                <a:latin typeface="Arial" charset="0"/>
              </a:rPr>
              <a:t>: </a:t>
            </a:r>
            <a:r>
              <a:rPr lang="de-DE" sz="2000" dirty="0" err="1">
                <a:latin typeface="Arial" charset="0"/>
              </a:rPr>
              <a:t>Superconductivity</a:t>
            </a:r>
            <a:r>
              <a:rPr lang="de-DE" sz="2000" dirty="0">
                <a:latin typeface="Arial" charset="0"/>
              </a:rPr>
              <a:t>, </a:t>
            </a:r>
            <a:r>
              <a:rPr lang="de-DE" sz="2000" dirty="0" err="1">
                <a:latin typeface="Arial" charset="0"/>
              </a:rPr>
              <a:t>surface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properties</a:t>
            </a:r>
            <a:endParaRPr lang="de-DE" sz="2000" dirty="0">
              <a:latin typeface="Arial" charset="0"/>
            </a:endParaRPr>
          </a:p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 err="1">
                <a:latin typeface="Arial" charset="0"/>
              </a:rPr>
              <a:t>Geophysics</a:t>
            </a:r>
            <a:r>
              <a:rPr lang="de-DE" sz="2000" dirty="0">
                <a:latin typeface="Arial" charset="0"/>
              </a:rPr>
              <a:t>: Earth quake </a:t>
            </a:r>
            <a:r>
              <a:rPr lang="de-DE" sz="2000" dirty="0" err="1">
                <a:latin typeface="Arial" charset="0"/>
              </a:rPr>
              <a:t>scenarios</a:t>
            </a:r>
            <a:endParaRPr lang="de-DE" sz="2000" dirty="0">
              <a:latin typeface="Arial" charset="0"/>
            </a:endParaRPr>
          </a:p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>
                <a:latin typeface="Arial" charset="0"/>
              </a:rPr>
              <a:t>Material Science: Semiconductors</a:t>
            </a:r>
          </a:p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>
                <a:latin typeface="Arial" charset="0"/>
              </a:rPr>
              <a:t>Chemistry: </a:t>
            </a:r>
            <a:r>
              <a:rPr lang="de-DE" sz="2000" dirty="0" err="1">
                <a:latin typeface="Arial" charset="0"/>
              </a:rPr>
              <a:t>Catalytic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reactions</a:t>
            </a:r>
            <a:endParaRPr lang="de-DE" sz="2000" dirty="0">
              <a:latin typeface="Arial" charset="0"/>
            </a:endParaRPr>
          </a:p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 err="1">
                <a:latin typeface="Arial" charset="0"/>
              </a:rPr>
              <a:t>Medicine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and</a:t>
            </a:r>
            <a:r>
              <a:rPr lang="de-DE" sz="2000" dirty="0">
                <a:latin typeface="Arial" charset="0"/>
              </a:rPr>
              <a:t> Medical Engineering: Blood </a:t>
            </a:r>
            <a:r>
              <a:rPr lang="de-DE" sz="2000" dirty="0" err="1">
                <a:latin typeface="Arial" charset="0"/>
              </a:rPr>
              <a:t>flow</a:t>
            </a:r>
            <a:r>
              <a:rPr lang="de-DE" sz="2000" dirty="0">
                <a:latin typeface="Arial" charset="0"/>
              </a:rPr>
              <a:t>, </a:t>
            </a:r>
            <a:r>
              <a:rPr lang="de-DE" sz="2000" dirty="0" err="1">
                <a:latin typeface="Arial" charset="0"/>
              </a:rPr>
              <a:t>aneurysms</a:t>
            </a:r>
            <a:r>
              <a:rPr lang="de-DE" sz="2000" dirty="0">
                <a:latin typeface="Arial" charset="0"/>
              </a:rPr>
              <a:t>, </a:t>
            </a:r>
            <a:r>
              <a:rPr lang="de-DE" sz="2000" dirty="0" err="1">
                <a:latin typeface="Arial" charset="0"/>
              </a:rPr>
              <a:t>air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conditioning</a:t>
            </a:r>
            <a:endParaRPr lang="de-DE" sz="2000" dirty="0">
              <a:latin typeface="Arial" charset="0"/>
            </a:endParaRPr>
          </a:p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 err="1">
                <a:latin typeface="Arial" charset="0"/>
              </a:rPr>
              <a:t>Biophysics</a:t>
            </a:r>
            <a:r>
              <a:rPr lang="de-DE" sz="2000" dirty="0">
                <a:latin typeface="Arial" charset="0"/>
              </a:rPr>
              <a:t>: Properties </a:t>
            </a:r>
            <a:r>
              <a:rPr lang="de-DE" sz="2000" dirty="0" err="1">
                <a:latin typeface="Arial" charset="0"/>
              </a:rPr>
              <a:t>of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viruses</a:t>
            </a:r>
            <a:r>
              <a:rPr lang="de-DE" sz="2000" dirty="0">
                <a:latin typeface="Arial" charset="0"/>
              </a:rPr>
              <a:t>, </a:t>
            </a:r>
            <a:r>
              <a:rPr lang="de-DE" sz="2000" dirty="0" err="1">
                <a:latin typeface="Arial" charset="0"/>
              </a:rPr>
              <a:t>genome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analysis</a:t>
            </a:r>
            <a:endParaRPr lang="de-DE" sz="2000" dirty="0">
              <a:latin typeface="Arial" charset="0"/>
            </a:endParaRPr>
          </a:p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 err="1">
                <a:latin typeface="Arial" charset="0"/>
              </a:rPr>
              <a:t>Climate</a:t>
            </a:r>
            <a:r>
              <a:rPr lang="de-DE" sz="2000" dirty="0">
                <a:latin typeface="Arial" charset="0"/>
              </a:rPr>
              <a:t> </a:t>
            </a:r>
            <a:r>
              <a:rPr lang="de-DE" sz="2000" dirty="0" err="1">
                <a:latin typeface="Arial" charset="0"/>
              </a:rPr>
              <a:t>research</a:t>
            </a:r>
            <a:r>
              <a:rPr lang="de-DE" sz="2000" dirty="0">
                <a:latin typeface="Arial" charset="0"/>
              </a:rPr>
              <a:t>: </a:t>
            </a:r>
            <a:r>
              <a:rPr lang="de-DE" sz="2000" dirty="0" err="1">
                <a:latin typeface="Arial" charset="0"/>
              </a:rPr>
              <a:t>Currents</a:t>
            </a:r>
            <a:r>
              <a:rPr lang="de-DE" sz="2000" dirty="0">
                <a:latin typeface="Arial" charset="0"/>
              </a:rPr>
              <a:t> in </a:t>
            </a:r>
            <a:r>
              <a:rPr lang="de-DE" sz="2000" dirty="0" err="1">
                <a:latin typeface="Arial" charset="0"/>
              </a:rPr>
              <a:t>oceans</a:t>
            </a:r>
            <a:endParaRPr lang="de-DE" sz="2000" dirty="0">
              <a:latin typeface="Arial" charset="0"/>
            </a:endParaRPr>
          </a:p>
          <a:p>
            <a:pPr>
              <a:spcBef>
                <a:spcPts val="800"/>
              </a:spcBef>
              <a:buFont typeface="Wingdings" charset="0"/>
              <a:buChar char="n"/>
              <a:defRPr/>
            </a:pPr>
            <a:r>
              <a:rPr lang="de-DE" sz="2000" dirty="0">
                <a:latin typeface="Arial" charset="0"/>
              </a:rPr>
              <a:t>...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Dieter Kranzlmüller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HCMUT, Vietnam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83443-9964-0C4C-B05A-10F8AC3B252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690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3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3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3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83820" tIns="37632" rIns="83820" bIns="4191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609594" algn="l"/>
                <a:tab pos="1219188" algn="l"/>
                <a:tab pos="1828782" algn="l"/>
                <a:tab pos="2438376" algn="l"/>
                <a:tab pos="3047970" algn="l"/>
                <a:tab pos="3657564" algn="l"/>
                <a:tab pos="4267157" algn="l"/>
                <a:tab pos="4876751" algn="l"/>
                <a:tab pos="5486345" algn="l"/>
                <a:tab pos="6095939" algn="l"/>
                <a:tab pos="6705533" algn="l"/>
                <a:tab pos="7315127" algn="l"/>
                <a:tab pos="7924721" algn="l"/>
                <a:tab pos="8534315" algn="l"/>
                <a:tab pos="9143909" algn="l"/>
              </a:tabLst>
              <a:defRPr/>
            </a:pPr>
            <a:r>
              <a:rPr lang="en-US" dirty="0">
                <a:latin typeface="Arial" charset="0"/>
              </a:rPr>
              <a:t>Phylogenetic Tree Computation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192742" y="2749009"/>
            <a:ext cx="1245657" cy="180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86880" rIns="120000" bIns="60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Andale Mono" charset="0"/>
              </a:rPr>
              <a:t>ACGT</a:t>
            </a:r>
          </a:p>
          <a:p>
            <a:pPr>
              <a:lnSpc>
                <a:spcPct val="95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Andale Mono" charset="0"/>
              </a:rPr>
              <a:t>ACC</a:t>
            </a:r>
          </a:p>
          <a:p>
            <a:pPr>
              <a:lnSpc>
                <a:spcPct val="95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Andale Mono" charset="0"/>
              </a:rPr>
              <a:t>ACGG</a:t>
            </a:r>
          </a:p>
          <a:p>
            <a:pPr>
              <a:lnSpc>
                <a:spcPct val="95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Andale Mono" charset="0"/>
              </a:rPr>
              <a:t>AAGC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139142" y="2749010"/>
            <a:ext cx="1026582" cy="1803399"/>
          </a:xfrm>
          <a:prstGeom prst="rect">
            <a:avLst/>
          </a:prstGeom>
          <a:noFill/>
          <a:ln w="18360" cap="flat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86880" rIns="120000" bIns="60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defRPr/>
            </a:pPr>
            <a:r>
              <a:rPr lang="en-US" sz="2800" dirty="0">
                <a:latin typeface="Andale Mono" charset="0"/>
              </a:rPr>
              <a:t>ACGT</a:t>
            </a:r>
          </a:p>
          <a:p>
            <a:pPr>
              <a:lnSpc>
                <a:spcPct val="95000"/>
              </a:lnSpc>
              <a:defRPr/>
            </a:pPr>
            <a:r>
              <a:rPr lang="en-US" sz="2800" dirty="0">
                <a:latin typeface="Andale Mono" charset="0"/>
              </a:rPr>
              <a:t>ACC-</a:t>
            </a:r>
          </a:p>
          <a:p>
            <a:pPr>
              <a:lnSpc>
                <a:spcPct val="95000"/>
              </a:lnSpc>
              <a:defRPr/>
            </a:pPr>
            <a:r>
              <a:rPr lang="en-US" sz="2800" dirty="0">
                <a:latin typeface="Andale Mono" charset="0"/>
              </a:rPr>
              <a:t>ACGG</a:t>
            </a:r>
          </a:p>
          <a:p>
            <a:pPr>
              <a:lnSpc>
                <a:spcPct val="95000"/>
              </a:lnSpc>
              <a:defRPr/>
            </a:pPr>
            <a:r>
              <a:rPr lang="en-US" sz="2800" dirty="0">
                <a:latin typeface="Andale Mono" charset="0"/>
              </a:rPr>
              <a:t>AAGC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65" y="3272823"/>
            <a:ext cx="357855" cy="29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93" y="4079708"/>
            <a:ext cx="355598" cy="32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0" y="3644901"/>
            <a:ext cx="366485" cy="36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" y="2834216"/>
            <a:ext cx="366184" cy="36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6451600" y="2425701"/>
            <a:ext cx="1049867" cy="679451"/>
          </a:xfrm>
          <a:prstGeom prst="line">
            <a:avLst/>
          </a:prstGeom>
          <a:noFill/>
          <a:ln w="18360" cap="flat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7514167" y="2271186"/>
            <a:ext cx="1047751" cy="814916"/>
          </a:xfrm>
          <a:prstGeom prst="line">
            <a:avLst/>
          </a:prstGeom>
          <a:noFill/>
          <a:ln w="18360" cap="flat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7446435" y="3100918"/>
            <a:ext cx="31751" cy="1087967"/>
          </a:xfrm>
          <a:prstGeom prst="line">
            <a:avLst/>
          </a:prstGeom>
          <a:noFill/>
          <a:ln w="18360" cap="flat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6587067" y="4167718"/>
            <a:ext cx="846667" cy="594782"/>
          </a:xfrm>
          <a:prstGeom prst="line">
            <a:avLst/>
          </a:prstGeom>
          <a:noFill/>
          <a:ln w="18360" cap="flat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 flipV="1">
            <a:off x="7433734" y="4167719"/>
            <a:ext cx="1064684" cy="687916"/>
          </a:xfrm>
          <a:prstGeom prst="line">
            <a:avLst/>
          </a:prstGeom>
          <a:noFill/>
          <a:ln w="18360" cap="flat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718610" y="5544582"/>
            <a:ext cx="7706781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96287" rIns="120000" bIns="60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defRPr/>
            </a:pPr>
            <a:r>
              <a:rPr lang="en-US" sz="2000" dirty="0"/>
              <a:t>Sequencing 		→ 		Alignment 	→   Phylogenetic Tree</a:t>
            </a:r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3" y="1836755"/>
            <a:ext cx="1083028" cy="49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84" y="1863888"/>
            <a:ext cx="1009652" cy="43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841877"/>
            <a:ext cx="1030819" cy="41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954" y="4782819"/>
            <a:ext cx="846667" cy="53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7122" name="Textfeld 1"/>
          <p:cNvSpPr txBox="1">
            <a:spLocks noChangeArrowheads="1"/>
          </p:cNvSpPr>
          <p:nvPr/>
        </p:nvSpPr>
        <p:spPr bwMode="auto">
          <a:xfrm>
            <a:off x="6610954" y="6255784"/>
            <a:ext cx="25859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de-DE" altLang="de-DE" sz="1600"/>
              <a:t>Alexandros </a:t>
            </a:r>
            <a:r>
              <a:rPr lang="de-DE" altLang="de-DE" sz="1600" dirty="0" err="1"/>
              <a:t>Stamatakis</a:t>
            </a:r>
            <a:r>
              <a:rPr lang="de-DE" altLang="de-DE" sz="1600" dirty="0"/>
              <a:t>, H-ITS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Dieter Kranzlmüller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HCMUT, Vietnam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43B128-FA6A-3740-95B7-6AFDF4A8EEE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094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MU LRZ">
  <a:themeElements>
    <a:clrScheme name="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3BA9A4"/>
      </a:accent1>
      <a:accent2>
        <a:srgbClr val="F31F5C"/>
      </a:accent2>
      <a:accent3>
        <a:srgbClr val="FFFFFF"/>
      </a:accent3>
      <a:accent4>
        <a:srgbClr val="000000"/>
      </a:accent4>
      <a:accent5>
        <a:srgbClr val="AFD1CF"/>
      </a:accent5>
      <a:accent6>
        <a:srgbClr val="DC1B53"/>
      </a:accent6>
      <a:hlink>
        <a:srgbClr val="273B91"/>
      </a:hlink>
      <a:folHlink>
        <a:srgbClr val="F63B1C"/>
      </a:folHlink>
    </a:clrScheme>
    <a:fontScheme name="1_hpc-tool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hpc-too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pc-too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pc-too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pc-too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pc-too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pc-too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pc-too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1351</Words>
  <Application>Microsoft Macintosh PowerPoint</Application>
  <PresentationFormat>Bildschirmpräsentation (4:3)</PresentationFormat>
  <Paragraphs>226</Paragraphs>
  <Slides>20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32" baseType="lpstr">
      <vt:lpstr>Andale Mono</vt:lpstr>
      <vt:lpstr>Arial Black</vt:lpstr>
      <vt:lpstr>Calibri</vt:lpstr>
      <vt:lpstr>Calibri Light</vt:lpstr>
      <vt:lpstr>DejaVu Sans</vt:lpstr>
      <vt:lpstr>ＭＳ Ｐゴシック</vt:lpstr>
      <vt:lpstr>Times New Roman</vt:lpstr>
      <vt:lpstr>Wingdings</vt:lpstr>
      <vt:lpstr>Arial</vt:lpstr>
      <vt:lpstr>Office Theme</vt:lpstr>
      <vt:lpstr>LMU LRZ</vt:lpstr>
      <vt:lpstr>Visio</vt:lpstr>
      <vt:lpstr>Towards sustainable exascale environmental computing services</vt:lpstr>
      <vt:lpstr>Sustained exascale environmental computing services</vt:lpstr>
      <vt:lpstr>PowerPoint-Präsentation</vt:lpstr>
      <vt:lpstr>LRZ</vt:lpstr>
      <vt:lpstr>LRZ-garching</vt:lpstr>
      <vt:lpstr>LRZ-supermuc</vt:lpstr>
      <vt:lpstr>LRZ-supermuc</vt:lpstr>
      <vt:lpstr>LRZ Application Mix</vt:lpstr>
      <vt:lpstr>Phylogenetic Tree Computation</vt:lpstr>
      <vt:lpstr># of possible trees for 150 species</vt:lpstr>
      <vt:lpstr>1KITE Project  (1,000 Insect Transcriptome Evolution)</vt:lpstr>
      <vt:lpstr>Scientific Results - Publications</vt:lpstr>
      <vt:lpstr>LRZ-V2C</vt:lpstr>
      <vt:lpstr>Sustained exascale environmental computing services</vt:lpstr>
      <vt:lpstr>Sustained exascale environmental computing services</vt:lpstr>
      <vt:lpstr>Sustained exascale environmental computing services</vt:lpstr>
      <vt:lpstr>Solution component: value &gt;&gt; total costs</vt:lpstr>
      <vt:lpstr>Solution component: value &gt;&gt; total costs</vt:lpstr>
      <vt:lpstr>PowerPoint-Präsentation</vt:lpstr>
      <vt:lpstr>PowerPoint-Präsentation</vt:lpstr>
    </vt:vector>
  </TitlesOfParts>
  <Company>Leibniz-Rechenzentrum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Anthes, Christoph</dc:creator>
  <cp:lastModifiedBy>Microsoft Office-Anwender</cp:lastModifiedBy>
  <cp:revision>49</cp:revision>
  <dcterms:created xsi:type="dcterms:W3CDTF">2015-11-04T17:35:05Z</dcterms:created>
  <dcterms:modified xsi:type="dcterms:W3CDTF">2017-09-14T08:18:14Z</dcterms:modified>
</cp:coreProperties>
</file>